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2" r:id="rId5"/>
  </p:sldMasterIdLst>
  <p:notesMasterIdLst>
    <p:notesMasterId r:id="rId55"/>
  </p:notesMasterIdLst>
  <p:handoutMasterIdLst>
    <p:handoutMasterId r:id="rId56"/>
  </p:handoutMasterIdLst>
  <p:sldIdLst>
    <p:sldId id="1368" r:id="rId6"/>
    <p:sldId id="1367" r:id="rId7"/>
    <p:sldId id="1318" r:id="rId8"/>
    <p:sldId id="1394" r:id="rId9"/>
    <p:sldId id="1433" r:id="rId10"/>
    <p:sldId id="1372" r:id="rId11"/>
    <p:sldId id="1362" r:id="rId12"/>
    <p:sldId id="1395" r:id="rId13"/>
    <p:sldId id="1320" r:id="rId14"/>
    <p:sldId id="1396" r:id="rId15"/>
    <p:sldId id="1421" r:id="rId16"/>
    <p:sldId id="1397" r:id="rId17"/>
    <p:sldId id="1422" r:id="rId18"/>
    <p:sldId id="1423" r:id="rId19"/>
    <p:sldId id="1424" r:id="rId20"/>
    <p:sldId id="1425" r:id="rId21"/>
    <p:sldId id="1426" r:id="rId22"/>
    <p:sldId id="1427" r:id="rId23"/>
    <p:sldId id="1428" r:id="rId24"/>
    <p:sldId id="1429" r:id="rId25"/>
    <p:sldId id="1430" r:id="rId26"/>
    <p:sldId id="1432" r:id="rId27"/>
    <p:sldId id="1435" r:id="rId28"/>
    <p:sldId id="1436" r:id="rId29"/>
    <p:sldId id="1431" r:id="rId30"/>
    <p:sldId id="1400" r:id="rId31"/>
    <p:sldId id="1398" r:id="rId32"/>
    <p:sldId id="1401" r:id="rId33"/>
    <p:sldId id="1402" r:id="rId34"/>
    <p:sldId id="1403" r:id="rId35"/>
    <p:sldId id="1404" r:id="rId36"/>
    <p:sldId id="1437" r:id="rId37"/>
    <p:sldId id="1406" r:id="rId38"/>
    <p:sldId id="1407" r:id="rId39"/>
    <p:sldId id="1408" r:id="rId40"/>
    <p:sldId id="1410" r:id="rId41"/>
    <p:sldId id="1409" r:id="rId42"/>
    <p:sldId id="1411" r:id="rId43"/>
    <p:sldId id="1412" r:id="rId44"/>
    <p:sldId id="1413" r:id="rId45"/>
    <p:sldId id="1414" r:id="rId46"/>
    <p:sldId id="1415" r:id="rId47"/>
    <p:sldId id="1416" r:id="rId48"/>
    <p:sldId id="1418" r:id="rId49"/>
    <p:sldId id="1438" r:id="rId50"/>
    <p:sldId id="1439" r:id="rId51"/>
    <p:sldId id="1419" r:id="rId52"/>
    <p:sldId id="1417" r:id="rId53"/>
    <p:sldId id="1326" r:id="rId5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chDays 2016 Template Light" id="{A073DAE3-B461-442F-A3D3-6642BD875E45}">
          <p14:sldIdLst>
            <p14:sldId id="1368"/>
            <p14:sldId id="1367"/>
            <p14:sldId id="1318"/>
            <p14:sldId id="1394"/>
            <p14:sldId id="1433"/>
            <p14:sldId id="1372"/>
            <p14:sldId id="1362"/>
            <p14:sldId id="1395"/>
            <p14:sldId id="1320"/>
            <p14:sldId id="1396"/>
            <p14:sldId id="1421"/>
            <p14:sldId id="1397"/>
            <p14:sldId id="1422"/>
            <p14:sldId id="1423"/>
            <p14:sldId id="1424"/>
            <p14:sldId id="1425"/>
            <p14:sldId id="1426"/>
            <p14:sldId id="1427"/>
            <p14:sldId id="1428"/>
            <p14:sldId id="1429"/>
            <p14:sldId id="1430"/>
            <p14:sldId id="1432"/>
            <p14:sldId id="1435"/>
            <p14:sldId id="1436"/>
            <p14:sldId id="1431"/>
            <p14:sldId id="1400"/>
            <p14:sldId id="1398"/>
            <p14:sldId id="1401"/>
            <p14:sldId id="1402"/>
            <p14:sldId id="1403"/>
            <p14:sldId id="1404"/>
            <p14:sldId id="1437"/>
            <p14:sldId id="1406"/>
            <p14:sldId id="1407"/>
            <p14:sldId id="1408"/>
            <p14:sldId id="1410"/>
            <p14:sldId id="1409"/>
            <p14:sldId id="1411"/>
            <p14:sldId id="1412"/>
            <p14:sldId id="1413"/>
            <p14:sldId id="1414"/>
            <p14:sldId id="1415"/>
            <p14:sldId id="1416"/>
            <p14:sldId id="1418"/>
            <p14:sldId id="1438"/>
            <p14:sldId id="1439"/>
            <p14:sldId id="1419"/>
            <p14:sldId id="1417"/>
            <p14:sldId id="1326"/>
          </p14:sldIdLst>
        </p14:section>
        <p14:section name="TechDays 2016 Template Dark" id="{7AD44749-A9DD-4E23-8A1E-5A375351057F}">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11E4F"/>
    <a:srgbClr val="000000"/>
    <a:srgbClr val="B4A0FF"/>
    <a:srgbClr val="00BCF2"/>
    <a:srgbClr val="D83B01"/>
    <a:srgbClr val="FF8C00"/>
    <a:srgbClr val="004B1C"/>
    <a:srgbClr val="737373"/>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95" autoAdjust="0"/>
    <p:restoredTop sz="75620" autoAdjust="0"/>
  </p:normalViewPr>
  <p:slideViewPr>
    <p:cSldViewPr>
      <p:cViewPr varScale="1">
        <p:scale>
          <a:sx n="66" d="100"/>
          <a:sy n="66" d="100"/>
        </p:scale>
        <p:origin x="1065" y="48"/>
      </p:cViewPr>
      <p:guideLst/>
    </p:cSldViewPr>
  </p:slideViewPr>
  <p:outlineViewPr>
    <p:cViewPr>
      <p:scale>
        <a:sx n="33" d="100"/>
        <a:sy n="33" d="100"/>
      </p:scale>
      <p:origin x="0" y="-6222"/>
    </p:cViewPr>
  </p:outlineViewPr>
  <p:notesTextViewPr>
    <p:cViewPr>
      <p:scale>
        <a:sx n="100" d="100"/>
        <a:sy n="100" d="100"/>
      </p:scale>
      <p:origin x="0" y="0"/>
    </p:cViewPr>
  </p:notesTextViewPr>
  <p:sorterViewPr>
    <p:cViewPr>
      <p:scale>
        <a:sx n="75" d="100"/>
        <a:sy n="75" d="100"/>
      </p:scale>
      <p:origin x="0" y="-1122"/>
    </p:cViewPr>
  </p:sorterViewPr>
  <p:notesViewPr>
    <p:cSldViewPr showGuides="1">
      <p:cViewPr>
        <p:scale>
          <a:sx n="100" d="100"/>
          <a:sy n="100" d="100"/>
        </p:scale>
        <p:origin x="244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1" y="-11574"/>
            <a:ext cx="3520439"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Worldwide Partner Conference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10/4/2016 12:10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1" y="0"/>
            <a:ext cx="3520439"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Worldwide Partner Conference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10/4/2016 12:10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Anders_Hejlsbe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10/4/2016 12:10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82844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aseline="0" dirty="0"/>
              <a:t> </a:t>
            </a:r>
            <a:r>
              <a:rPr lang="nl-NL" baseline="0" dirty="0" err="1"/>
              <a:t>Conventional</a:t>
            </a:r>
            <a:r>
              <a:rPr lang="nl-NL" baseline="0" dirty="0"/>
              <a:t> MVC </a:t>
            </a:r>
            <a:r>
              <a:rPr lang="nl-NL" baseline="0" dirty="0" err="1"/>
              <a:t>frameworks</a:t>
            </a:r>
            <a:r>
              <a:rPr lang="nl-NL" baseline="0" dirty="0"/>
              <a:t> </a:t>
            </a:r>
            <a:r>
              <a:rPr lang="nl-NL" baseline="0" dirty="0" err="1"/>
              <a:t>require</a:t>
            </a:r>
            <a:r>
              <a:rPr lang="nl-NL" baseline="0" dirty="0"/>
              <a:t> </a:t>
            </a:r>
            <a:r>
              <a:rPr lang="nl-NL" baseline="0" dirty="0" err="1"/>
              <a:t>to</a:t>
            </a:r>
            <a:r>
              <a:rPr lang="nl-NL" baseline="0" dirty="0"/>
              <a:t> do a </a:t>
            </a:r>
            <a:r>
              <a:rPr lang="nl-NL" baseline="0" dirty="0" err="1"/>
              <a:t>roundtrip</a:t>
            </a:r>
            <a:r>
              <a:rPr lang="nl-NL" baseline="0" dirty="0"/>
              <a:t> </a:t>
            </a:r>
            <a:r>
              <a:rPr lang="nl-NL" baseline="0" dirty="0" err="1"/>
              <a:t>to</a:t>
            </a:r>
            <a:r>
              <a:rPr lang="nl-NL" baseline="0" dirty="0"/>
              <a:t> </a:t>
            </a:r>
            <a:r>
              <a:rPr lang="nl-NL" baseline="0" dirty="0" err="1"/>
              <a:t>the</a:t>
            </a:r>
            <a:r>
              <a:rPr lang="nl-NL" baseline="0" dirty="0"/>
              <a:t> server at </a:t>
            </a:r>
            <a:r>
              <a:rPr lang="nl-NL" baseline="0" dirty="0" err="1"/>
              <a:t>every</a:t>
            </a:r>
            <a:r>
              <a:rPr lang="nl-NL" baseline="0" dirty="0"/>
              <a:t> state change. </a:t>
            </a:r>
            <a:r>
              <a:rPr lang="nl-NL" baseline="0" dirty="0" err="1"/>
              <a:t>Not</a:t>
            </a:r>
            <a:r>
              <a:rPr lang="nl-NL" baseline="0" dirty="0"/>
              <a:t> </a:t>
            </a:r>
            <a:r>
              <a:rPr lang="nl-NL" baseline="0" dirty="0" err="1"/>
              <a:t>very</a:t>
            </a:r>
            <a:r>
              <a:rPr lang="nl-NL" baseline="0" dirty="0"/>
              <a:t> </a:t>
            </a:r>
            <a:r>
              <a:rPr lang="nl-NL" baseline="0" dirty="0" err="1"/>
              <a:t>responsive</a:t>
            </a:r>
            <a:r>
              <a:rPr lang="nl-NL" baseline="0" dirty="0"/>
              <a:t> </a:t>
            </a:r>
            <a:r>
              <a:rPr lang="nl-NL" baseline="0" dirty="0" err="1"/>
              <a:t>and</a:t>
            </a:r>
            <a:r>
              <a:rPr lang="nl-NL" baseline="0" dirty="0"/>
              <a:t> </a:t>
            </a:r>
            <a:r>
              <a:rPr lang="nl-NL" baseline="0" dirty="0" err="1"/>
              <a:t>doesn’t</a:t>
            </a:r>
            <a:r>
              <a:rPr lang="nl-NL" baseline="0" dirty="0"/>
              <a:t> </a:t>
            </a:r>
            <a:r>
              <a:rPr lang="nl-NL" baseline="0" dirty="0" err="1"/>
              <a:t>create</a:t>
            </a:r>
            <a:r>
              <a:rPr lang="nl-NL" baseline="0" dirty="0"/>
              <a:t> a </a:t>
            </a:r>
            <a:r>
              <a:rPr lang="nl-NL" baseline="0" dirty="0" err="1"/>
              <a:t>fluid</a:t>
            </a:r>
            <a:r>
              <a:rPr lang="nl-NL" baseline="0" dirty="0"/>
              <a:t> </a:t>
            </a:r>
            <a:r>
              <a:rPr lang="nl-NL" baseline="0" dirty="0" err="1"/>
              <a:t>experience</a:t>
            </a:r>
            <a:r>
              <a:rPr lang="nl-NL" baseline="0" dirty="0"/>
              <a:t>.</a:t>
            </a:r>
            <a:endParaRPr lang="en-US"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876814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584200" eaLnBrk="1" fontAlgn="auto" latinLnBrk="0" hangingPunct="1">
              <a:lnSpc>
                <a:spcPct val="100000"/>
              </a:lnSpc>
              <a:spcBef>
                <a:spcPts val="0"/>
              </a:spcBef>
              <a:spcAft>
                <a:spcPts val="0"/>
              </a:spcAft>
              <a:buClrTx/>
              <a:buSzTx/>
              <a:buFontTx/>
              <a:buNone/>
              <a:tabLst/>
              <a:defRPr/>
            </a:pPr>
            <a:r>
              <a:rPr lang="nl-NL" baseline="0" dirty="0" err="1"/>
              <a:t>All</a:t>
            </a:r>
            <a:r>
              <a:rPr lang="nl-NL" baseline="0" dirty="0"/>
              <a:t> </a:t>
            </a:r>
            <a:r>
              <a:rPr lang="nl-NL" baseline="0" dirty="0" err="1"/>
              <a:t>the</a:t>
            </a:r>
            <a:r>
              <a:rPr lang="nl-NL" baseline="0" dirty="0"/>
              <a:t> UI logic is </a:t>
            </a:r>
            <a:r>
              <a:rPr lang="nl-NL" baseline="0" dirty="0" err="1"/>
              <a:t>executed</a:t>
            </a:r>
            <a:r>
              <a:rPr lang="nl-NL" baseline="0" dirty="0"/>
              <a:t> on </a:t>
            </a:r>
            <a:r>
              <a:rPr lang="nl-NL" baseline="0" dirty="0" err="1"/>
              <a:t>the</a:t>
            </a:r>
            <a:r>
              <a:rPr lang="nl-NL" baseline="0" dirty="0"/>
              <a:t> </a:t>
            </a:r>
            <a:r>
              <a:rPr lang="nl-NL" baseline="0" dirty="0" err="1"/>
              <a:t>client</a:t>
            </a:r>
            <a:r>
              <a:rPr lang="nl-NL" baseline="0" dirty="0"/>
              <a:t>.</a:t>
            </a:r>
            <a:endParaRPr lang="nl-NL" dirty="0"/>
          </a:p>
          <a:p>
            <a:endParaRPr lang="nl-NL" dirty="0"/>
          </a:p>
          <a:p>
            <a:r>
              <a:rPr lang="nl-NL" dirty="0" err="1"/>
              <a:t>Everytime</a:t>
            </a:r>
            <a:r>
              <a:rPr lang="nl-NL" baseline="0" dirty="0"/>
              <a:t> </a:t>
            </a:r>
            <a:r>
              <a:rPr lang="nl-NL" baseline="0" dirty="0" err="1"/>
              <a:t>when</a:t>
            </a:r>
            <a:r>
              <a:rPr lang="nl-NL" baseline="0" dirty="0"/>
              <a:t> </a:t>
            </a:r>
            <a:r>
              <a:rPr lang="nl-NL" baseline="0" dirty="0" err="1"/>
              <a:t>our</a:t>
            </a:r>
            <a:r>
              <a:rPr lang="nl-NL" baseline="0" dirty="0"/>
              <a:t> </a:t>
            </a:r>
            <a:r>
              <a:rPr lang="nl-NL" baseline="0" dirty="0" err="1"/>
              <a:t>previous</a:t>
            </a:r>
            <a:r>
              <a:rPr lang="nl-NL" baseline="0" dirty="0"/>
              <a:t> MVC </a:t>
            </a:r>
            <a:r>
              <a:rPr lang="nl-NL" baseline="0" dirty="0" err="1"/>
              <a:t>application</a:t>
            </a:r>
            <a:r>
              <a:rPr lang="nl-NL" baseline="0" dirty="0"/>
              <a:t> </a:t>
            </a:r>
            <a:r>
              <a:rPr lang="nl-NL" baseline="0" dirty="0" err="1"/>
              <a:t>needed</a:t>
            </a:r>
            <a:r>
              <a:rPr lang="nl-NL" baseline="0" dirty="0"/>
              <a:t> data, </a:t>
            </a:r>
            <a:r>
              <a:rPr lang="nl-NL" baseline="0" dirty="0" err="1"/>
              <a:t>the</a:t>
            </a:r>
            <a:r>
              <a:rPr lang="nl-NL" baseline="0" dirty="0"/>
              <a:t> </a:t>
            </a:r>
            <a:r>
              <a:rPr lang="nl-NL" baseline="0" dirty="0" err="1"/>
              <a:t>application</a:t>
            </a:r>
            <a:r>
              <a:rPr lang="nl-NL" baseline="0" dirty="0"/>
              <a:t> </a:t>
            </a:r>
            <a:r>
              <a:rPr lang="nl-NL" baseline="0" dirty="0" err="1"/>
              <a:t>using</a:t>
            </a:r>
            <a:r>
              <a:rPr lang="nl-NL" baseline="0" dirty="0"/>
              <a:t> </a:t>
            </a:r>
            <a:r>
              <a:rPr lang="nl-NL" baseline="0" dirty="0" err="1"/>
              <a:t>the</a:t>
            </a:r>
            <a:r>
              <a:rPr lang="nl-NL" baseline="0" dirty="0"/>
              <a:t> SPA </a:t>
            </a:r>
            <a:r>
              <a:rPr lang="nl-NL" baseline="0" dirty="0" err="1"/>
              <a:t>framework</a:t>
            </a:r>
            <a:r>
              <a:rPr lang="nl-NL" baseline="0" dirty="0"/>
              <a:t> </a:t>
            </a:r>
            <a:r>
              <a:rPr lang="nl-NL" baseline="0" dirty="0" err="1"/>
              <a:t>needs</a:t>
            </a:r>
            <a:r>
              <a:rPr lang="nl-NL" baseline="0" dirty="0"/>
              <a:t> </a:t>
            </a:r>
            <a:r>
              <a:rPr lang="nl-NL" baseline="0" dirty="0" err="1"/>
              <a:t>the</a:t>
            </a:r>
            <a:r>
              <a:rPr lang="nl-NL" baseline="0" dirty="0"/>
              <a:t> data as well. The </a:t>
            </a:r>
            <a:r>
              <a:rPr lang="nl-NL" baseline="0" dirty="0" err="1"/>
              <a:t>diferent</a:t>
            </a:r>
            <a:r>
              <a:rPr lang="nl-NL" baseline="0" dirty="0"/>
              <a:t> is </a:t>
            </a:r>
            <a:r>
              <a:rPr lang="nl-NL" baseline="0" dirty="0" err="1"/>
              <a:t>that</a:t>
            </a:r>
            <a:r>
              <a:rPr lang="nl-NL" baseline="0" dirty="0"/>
              <a:t> </a:t>
            </a:r>
            <a:r>
              <a:rPr lang="nl-NL" baseline="0" dirty="0" err="1"/>
              <a:t>not</a:t>
            </a:r>
            <a:r>
              <a:rPr lang="nl-NL" baseline="0" dirty="0"/>
              <a:t> a </a:t>
            </a:r>
            <a:r>
              <a:rPr lang="nl-NL" baseline="0" dirty="0" err="1"/>
              <a:t>whole</a:t>
            </a:r>
            <a:r>
              <a:rPr lang="nl-NL" baseline="0" dirty="0"/>
              <a:t> </a:t>
            </a:r>
            <a:r>
              <a:rPr lang="nl-NL" baseline="0" dirty="0" err="1"/>
              <a:t>roundtrip</a:t>
            </a:r>
            <a:r>
              <a:rPr lang="nl-NL" baseline="0" dirty="0"/>
              <a:t> is </a:t>
            </a:r>
            <a:r>
              <a:rPr lang="nl-NL" baseline="0" dirty="0" err="1"/>
              <a:t>required</a:t>
            </a:r>
            <a:r>
              <a:rPr lang="nl-NL" baseline="0" dirty="0"/>
              <a:t>, </a:t>
            </a:r>
            <a:r>
              <a:rPr lang="nl-NL" baseline="0" dirty="0" err="1"/>
              <a:t>only</a:t>
            </a:r>
            <a:r>
              <a:rPr lang="nl-NL" baseline="0" dirty="0"/>
              <a:t> </a:t>
            </a:r>
            <a:r>
              <a:rPr lang="nl-NL" baseline="0" dirty="0" err="1"/>
              <a:t>the</a:t>
            </a:r>
            <a:r>
              <a:rPr lang="nl-NL" baseline="0" dirty="0"/>
              <a:t> </a:t>
            </a:r>
            <a:r>
              <a:rPr lang="nl-NL" baseline="0" dirty="0" err="1"/>
              <a:t>actual</a:t>
            </a:r>
            <a:r>
              <a:rPr lang="nl-NL" baseline="0" dirty="0"/>
              <a:t> data </a:t>
            </a:r>
            <a:r>
              <a:rPr lang="nl-NL" baseline="0" dirty="0" err="1"/>
              <a:t>needed</a:t>
            </a:r>
            <a:r>
              <a:rPr lang="nl-NL" baseline="0" dirty="0"/>
              <a:t>.</a:t>
            </a:r>
            <a:endParaRPr lang="nl-NL" dirty="0"/>
          </a:p>
          <a:p>
            <a:endParaRPr lang="en-US"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7555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Angular</a:t>
            </a:r>
            <a:r>
              <a:rPr lang="nl-NL" dirty="0"/>
              <a:t> -&gt; </a:t>
            </a:r>
            <a:r>
              <a:rPr lang="nl-NL" dirty="0" err="1"/>
              <a:t>spinoff</a:t>
            </a:r>
            <a:r>
              <a:rPr lang="nl-NL" dirty="0"/>
              <a:t> van google</a:t>
            </a:r>
          </a:p>
          <a:p>
            <a:r>
              <a:rPr lang="nl-NL" dirty="0" err="1"/>
              <a:t>Knockout</a:t>
            </a:r>
            <a:r>
              <a:rPr lang="nl-NL" dirty="0"/>
              <a:t> -</a:t>
            </a:r>
            <a:r>
              <a:rPr lang="nl-NL" baseline="0" dirty="0"/>
              <a:t>&gt; MVVM </a:t>
            </a:r>
            <a:r>
              <a:rPr lang="nl-NL" baseline="0" dirty="0" err="1"/>
              <a:t>client</a:t>
            </a:r>
            <a:r>
              <a:rPr lang="nl-NL" baseline="0" dirty="0"/>
              <a:t> side code -&gt; </a:t>
            </a:r>
            <a:r>
              <a:rPr lang="nl-NL" baseline="0" dirty="0" err="1"/>
              <a:t>structure</a:t>
            </a:r>
            <a:r>
              <a:rPr lang="nl-NL" baseline="0" dirty="0"/>
              <a:t> </a:t>
            </a:r>
            <a:r>
              <a:rPr lang="nl-NL" baseline="0" dirty="0" err="1"/>
              <a:t>your</a:t>
            </a:r>
            <a:r>
              <a:rPr lang="nl-NL" baseline="0" dirty="0"/>
              <a:t> code</a:t>
            </a:r>
          </a:p>
          <a:p>
            <a:r>
              <a:rPr lang="nl-NL" baseline="0" dirty="0" err="1"/>
              <a:t>EmberJS</a:t>
            </a:r>
            <a:r>
              <a:rPr lang="nl-NL" baseline="0" dirty="0"/>
              <a:t> -&gt; vergelijkbaar met </a:t>
            </a:r>
            <a:r>
              <a:rPr lang="nl-NL" baseline="0" dirty="0" err="1"/>
              <a:t>angular</a:t>
            </a:r>
            <a:r>
              <a:rPr lang="nl-NL" baseline="0" dirty="0"/>
              <a:t> -&gt; </a:t>
            </a:r>
            <a:r>
              <a:rPr lang="nl-NL" baseline="0" dirty="0" err="1"/>
              <a:t>jquery</a:t>
            </a:r>
            <a:r>
              <a:rPr lang="nl-NL" baseline="0" dirty="0"/>
              <a:t> </a:t>
            </a:r>
            <a:r>
              <a:rPr lang="nl-NL" baseline="0" dirty="0" err="1"/>
              <a:t>handlebars</a:t>
            </a:r>
            <a:endParaRPr lang="nl-NL" baseline="0" dirty="0"/>
          </a:p>
          <a:p>
            <a:r>
              <a:rPr lang="nl-NL" baseline="0" dirty="0" err="1"/>
              <a:t>Backbone.js</a:t>
            </a:r>
            <a:r>
              <a:rPr lang="nl-NL" baseline="0" dirty="0"/>
              <a:t> &gt; </a:t>
            </a:r>
            <a:r>
              <a:rPr lang="nl-NL" sz="900" b="0" i="0" kern="1200" dirty="0">
                <a:solidFill>
                  <a:schemeClr val="tx1"/>
                </a:solidFill>
                <a:effectLst/>
                <a:latin typeface="Segoe UI Light" pitchFamily="34" charset="0"/>
                <a:ea typeface="+mn-ea"/>
                <a:cs typeface="+mn-cs"/>
              </a:rPr>
              <a:t>A </a:t>
            </a:r>
            <a:r>
              <a:rPr lang="nl-NL" sz="900" b="0" i="0" kern="1200" dirty="0" err="1">
                <a:solidFill>
                  <a:schemeClr val="tx1"/>
                </a:solidFill>
                <a:effectLst/>
                <a:latin typeface="Segoe UI Light" pitchFamily="34" charset="0"/>
                <a:ea typeface="+mn-ea"/>
                <a:cs typeface="+mn-cs"/>
              </a:rPr>
              <a:t>JavaScript</a:t>
            </a:r>
            <a:r>
              <a:rPr lang="nl-NL" sz="900" b="0" i="0" kern="1200" dirty="0">
                <a:solidFill>
                  <a:schemeClr val="tx1"/>
                </a:solidFill>
                <a:effectLst/>
                <a:latin typeface="Segoe UI Light" pitchFamily="34" charset="0"/>
                <a:ea typeface="+mn-ea"/>
                <a:cs typeface="+mn-cs"/>
              </a:rPr>
              <a:t> </a:t>
            </a:r>
            <a:r>
              <a:rPr lang="nl-NL" sz="900" b="0" i="0" kern="1200" dirty="0" err="1">
                <a:solidFill>
                  <a:schemeClr val="tx1"/>
                </a:solidFill>
                <a:effectLst/>
                <a:latin typeface="Segoe UI Light" pitchFamily="34" charset="0"/>
                <a:ea typeface="+mn-ea"/>
                <a:cs typeface="+mn-cs"/>
              </a:rPr>
              <a:t>library</a:t>
            </a:r>
            <a:r>
              <a:rPr lang="nl-NL" sz="900" b="0" i="0" kern="1200" dirty="0">
                <a:solidFill>
                  <a:schemeClr val="tx1"/>
                </a:solidFill>
                <a:effectLst/>
                <a:latin typeface="Segoe UI Light" pitchFamily="34" charset="0"/>
                <a:ea typeface="+mn-ea"/>
                <a:cs typeface="+mn-cs"/>
              </a:rPr>
              <a:t> </a:t>
            </a:r>
            <a:r>
              <a:rPr lang="nl-NL" sz="900" b="0" i="0" kern="1200" dirty="0" err="1">
                <a:solidFill>
                  <a:schemeClr val="tx1"/>
                </a:solidFill>
                <a:effectLst/>
                <a:latin typeface="Segoe UI Light" pitchFamily="34" charset="0"/>
                <a:ea typeface="+mn-ea"/>
                <a:cs typeface="+mn-cs"/>
              </a:rPr>
              <a:t>that</a:t>
            </a:r>
            <a:r>
              <a:rPr lang="nl-NL" sz="900" b="0" i="0" kern="1200" dirty="0">
                <a:solidFill>
                  <a:schemeClr val="tx1"/>
                </a:solidFill>
                <a:effectLst/>
                <a:latin typeface="Segoe UI Light" pitchFamily="34" charset="0"/>
                <a:ea typeface="+mn-ea"/>
                <a:cs typeface="+mn-cs"/>
              </a:rPr>
              <a:t> </a:t>
            </a:r>
            <a:r>
              <a:rPr lang="nl-NL" sz="900" b="0" i="0" kern="1200" dirty="0" err="1">
                <a:solidFill>
                  <a:schemeClr val="tx1"/>
                </a:solidFill>
                <a:effectLst/>
                <a:latin typeface="Segoe UI Light" pitchFamily="34" charset="0"/>
                <a:ea typeface="+mn-ea"/>
                <a:cs typeface="+mn-cs"/>
              </a:rPr>
              <a:t>helps</a:t>
            </a:r>
            <a:r>
              <a:rPr lang="nl-NL" sz="900" b="0" i="0" kern="1200" dirty="0">
                <a:solidFill>
                  <a:schemeClr val="tx1"/>
                </a:solidFill>
                <a:effectLst/>
                <a:latin typeface="Segoe UI Light" pitchFamily="34" charset="0"/>
                <a:ea typeface="+mn-ea"/>
                <a:cs typeface="+mn-cs"/>
              </a:rPr>
              <a:t> </a:t>
            </a:r>
            <a:r>
              <a:rPr lang="nl-NL" sz="900" b="0" i="0" kern="1200" dirty="0" err="1">
                <a:solidFill>
                  <a:schemeClr val="tx1"/>
                </a:solidFill>
                <a:effectLst/>
                <a:latin typeface="Segoe UI Light" pitchFamily="34" charset="0"/>
                <a:ea typeface="+mn-ea"/>
                <a:cs typeface="+mn-cs"/>
              </a:rPr>
              <a:t>you</a:t>
            </a:r>
            <a:r>
              <a:rPr lang="nl-NL" sz="900" b="0" i="0" kern="1200" dirty="0">
                <a:solidFill>
                  <a:schemeClr val="tx1"/>
                </a:solidFill>
                <a:effectLst/>
                <a:latin typeface="Segoe UI Light" pitchFamily="34" charset="0"/>
                <a:ea typeface="+mn-ea"/>
                <a:cs typeface="+mn-cs"/>
              </a:rPr>
              <a:t> </a:t>
            </a:r>
            <a:r>
              <a:rPr lang="nl-NL" sz="900" b="0" i="0" kern="1200" dirty="0" err="1">
                <a:solidFill>
                  <a:schemeClr val="tx1"/>
                </a:solidFill>
                <a:effectLst/>
                <a:latin typeface="Segoe UI Light" pitchFamily="34" charset="0"/>
                <a:ea typeface="+mn-ea"/>
                <a:cs typeface="+mn-cs"/>
              </a:rPr>
              <a:t>structure</a:t>
            </a:r>
            <a:r>
              <a:rPr lang="nl-NL" sz="900" b="0" i="0" kern="1200" dirty="0">
                <a:solidFill>
                  <a:schemeClr val="tx1"/>
                </a:solidFill>
                <a:effectLst/>
                <a:latin typeface="Segoe UI Light" pitchFamily="34" charset="0"/>
                <a:ea typeface="+mn-ea"/>
                <a:cs typeface="+mn-cs"/>
              </a:rPr>
              <a:t> </a:t>
            </a:r>
            <a:r>
              <a:rPr lang="nl-NL" sz="900" b="0" i="0" kern="1200" dirty="0" err="1">
                <a:solidFill>
                  <a:schemeClr val="tx1"/>
                </a:solidFill>
                <a:effectLst/>
                <a:latin typeface="Segoe UI Light" pitchFamily="34" charset="0"/>
                <a:ea typeface="+mn-ea"/>
                <a:cs typeface="+mn-cs"/>
              </a:rPr>
              <a:t>your</a:t>
            </a:r>
            <a:r>
              <a:rPr lang="nl-NL" sz="900" b="0" i="0" kern="1200" dirty="0">
                <a:solidFill>
                  <a:schemeClr val="tx1"/>
                </a:solidFill>
                <a:effectLst/>
                <a:latin typeface="Segoe UI Light" pitchFamily="34" charset="0"/>
                <a:ea typeface="+mn-ea"/>
                <a:cs typeface="+mn-cs"/>
              </a:rPr>
              <a:t> </a:t>
            </a:r>
            <a:r>
              <a:rPr lang="nl-NL" sz="900" b="0" i="0" kern="1200" dirty="0" err="1">
                <a:solidFill>
                  <a:schemeClr val="tx1"/>
                </a:solidFill>
                <a:effectLst/>
                <a:latin typeface="Segoe UI Light" pitchFamily="34" charset="0"/>
                <a:ea typeface="+mn-ea"/>
                <a:cs typeface="+mn-cs"/>
              </a:rPr>
              <a:t>client</a:t>
            </a:r>
            <a:r>
              <a:rPr lang="nl-NL" sz="900" b="0" i="0" kern="1200" dirty="0">
                <a:solidFill>
                  <a:schemeClr val="tx1"/>
                </a:solidFill>
                <a:effectLst/>
                <a:latin typeface="Segoe UI Light" pitchFamily="34" charset="0"/>
                <a:ea typeface="+mn-ea"/>
                <a:cs typeface="+mn-cs"/>
              </a:rPr>
              <a:t>-side code </a:t>
            </a:r>
            <a:r>
              <a:rPr lang="nl-NL" sz="900" b="0" i="0" kern="1200" dirty="0" err="1">
                <a:solidFill>
                  <a:schemeClr val="tx1"/>
                </a:solidFill>
                <a:effectLst/>
                <a:latin typeface="Segoe UI Light" pitchFamily="34" charset="0"/>
                <a:ea typeface="+mn-ea"/>
                <a:cs typeface="+mn-cs"/>
              </a:rPr>
              <a:t>with</a:t>
            </a:r>
            <a:r>
              <a:rPr lang="nl-NL" sz="900" b="0" i="0" kern="1200" dirty="0">
                <a:solidFill>
                  <a:schemeClr val="tx1"/>
                </a:solidFill>
                <a:effectLst/>
                <a:latin typeface="Segoe UI Light" pitchFamily="34" charset="0"/>
                <a:ea typeface="+mn-ea"/>
                <a:cs typeface="+mn-cs"/>
              </a:rPr>
              <a:t> </a:t>
            </a:r>
            <a:r>
              <a:rPr lang="nl-NL" sz="900" b="0" i="0" kern="1200" dirty="0" err="1">
                <a:solidFill>
                  <a:schemeClr val="tx1"/>
                </a:solidFill>
                <a:effectLst/>
                <a:latin typeface="Segoe UI Light" pitchFamily="34" charset="0"/>
                <a:ea typeface="+mn-ea"/>
                <a:cs typeface="+mn-cs"/>
              </a:rPr>
              <a:t>Models</a:t>
            </a:r>
            <a:r>
              <a:rPr lang="nl-NL" sz="900" b="0" i="0" kern="1200" dirty="0">
                <a:solidFill>
                  <a:schemeClr val="tx1"/>
                </a:solidFill>
                <a:effectLst/>
                <a:latin typeface="Segoe UI Light" pitchFamily="34" charset="0"/>
                <a:ea typeface="+mn-ea"/>
                <a:cs typeface="+mn-cs"/>
              </a:rPr>
              <a:t>, </a:t>
            </a:r>
            <a:r>
              <a:rPr lang="nl-NL" sz="900" b="0" i="0" kern="1200" dirty="0" err="1">
                <a:solidFill>
                  <a:schemeClr val="tx1"/>
                </a:solidFill>
                <a:effectLst/>
                <a:latin typeface="Segoe UI Light" pitchFamily="34" charset="0"/>
                <a:ea typeface="+mn-ea"/>
                <a:cs typeface="+mn-cs"/>
              </a:rPr>
              <a:t>Collections</a:t>
            </a:r>
            <a:r>
              <a:rPr lang="nl-NL" sz="900" b="0" i="0" kern="1200" dirty="0">
                <a:solidFill>
                  <a:schemeClr val="tx1"/>
                </a:solidFill>
                <a:effectLst/>
                <a:latin typeface="Segoe UI Light" pitchFamily="34" charset="0"/>
                <a:ea typeface="+mn-ea"/>
                <a:cs typeface="+mn-cs"/>
              </a:rPr>
              <a:t>, </a:t>
            </a:r>
            <a:r>
              <a:rPr lang="nl-NL" sz="900" b="0" i="0" kern="1200" dirty="0" err="1">
                <a:solidFill>
                  <a:schemeClr val="tx1"/>
                </a:solidFill>
                <a:effectLst/>
                <a:latin typeface="Segoe UI Light" pitchFamily="34" charset="0"/>
                <a:ea typeface="+mn-ea"/>
                <a:cs typeface="+mn-cs"/>
              </a:rPr>
              <a:t>and</a:t>
            </a:r>
            <a:r>
              <a:rPr lang="nl-NL" sz="900" b="0" i="0" kern="1200" dirty="0">
                <a:solidFill>
                  <a:schemeClr val="tx1"/>
                </a:solidFill>
                <a:effectLst/>
                <a:latin typeface="Segoe UI Light" pitchFamily="34" charset="0"/>
                <a:ea typeface="+mn-ea"/>
                <a:cs typeface="+mn-cs"/>
              </a:rPr>
              <a:t> Views. (Document </a:t>
            </a:r>
            <a:r>
              <a:rPr lang="nl-NL" sz="900" b="0" i="0" kern="1200" dirty="0" err="1">
                <a:solidFill>
                  <a:schemeClr val="tx1"/>
                </a:solidFill>
                <a:effectLst/>
                <a:latin typeface="Segoe UI Light" pitchFamily="34" charset="0"/>
                <a:ea typeface="+mn-ea"/>
                <a:cs typeface="+mn-cs"/>
              </a:rPr>
              <a:t>cloud</a:t>
            </a:r>
            <a:r>
              <a:rPr lang="nl-NL" sz="900" b="0" i="0" kern="1200" dirty="0">
                <a:solidFill>
                  <a:schemeClr val="tx1"/>
                </a:solidFill>
                <a:effectLst/>
                <a:latin typeface="Segoe UI Light" pitchFamily="34" charset="0"/>
                <a:ea typeface="+mn-ea"/>
                <a:cs typeface="+mn-cs"/>
              </a:rPr>
              <a:t>)</a:t>
            </a:r>
          </a:p>
          <a:p>
            <a:r>
              <a:rPr lang="nl-NL" sz="900" b="0" i="0" kern="1200" baseline="0" dirty="0" err="1">
                <a:solidFill>
                  <a:schemeClr val="tx1"/>
                </a:solidFill>
                <a:effectLst/>
                <a:latin typeface="Segoe UI Light" pitchFamily="34" charset="0"/>
                <a:ea typeface="+mn-ea"/>
                <a:cs typeface="+mn-cs"/>
              </a:rPr>
              <a:t>Meteor</a:t>
            </a:r>
            <a:r>
              <a:rPr lang="nl-NL" sz="900" b="0" i="0" kern="1200" baseline="0" dirty="0">
                <a:solidFill>
                  <a:schemeClr val="tx1"/>
                </a:solidFill>
                <a:effectLst/>
                <a:latin typeface="Segoe UI Light" pitchFamily="34" charset="0"/>
                <a:ea typeface="+mn-ea"/>
                <a:cs typeface="+mn-cs"/>
              </a:rPr>
              <a:t> -&gt; Full javascript </a:t>
            </a:r>
            <a:r>
              <a:rPr lang="nl-NL" sz="900" b="0" i="0" kern="1200" baseline="0" dirty="0" err="1">
                <a:solidFill>
                  <a:schemeClr val="tx1"/>
                </a:solidFill>
                <a:effectLst/>
                <a:latin typeface="Segoe UI Light" pitchFamily="34" charset="0"/>
                <a:ea typeface="+mn-ea"/>
                <a:cs typeface="+mn-cs"/>
              </a:rPr>
              <a:t>app</a:t>
            </a:r>
            <a:r>
              <a:rPr lang="nl-NL" sz="900" b="0" i="0" kern="1200" baseline="0" dirty="0">
                <a:solidFill>
                  <a:schemeClr val="tx1"/>
                </a:solidFill>
                <a:effectLst/>
                <a:latin typeface="Segoe UI Light" pitchFamily="34" charset="0"/>
                <a:ea typeface="+mn-ea"/>
                <a:cs typeface="+mn-cs"/>
              </a:rPr>
              <a:t> platform (built on </a:t>
            </a:r>
            <a:r>
              <a:rPr lang="nl-NL" sz="900" b="0" i="0" kern="1200" baseline="0" dirty="0" err="1">
                <a:solidFill>
                  <a:schemeClr val="tx1"/>
                </a:solidFill>
                <a:effectLst/>
                <a:latin typeface="Segoe UI Light" pitchFamily="34" charset="0"/>
                <a:ea typeface="+mn-ea"/>
                <a:cs typeface="+mn-cs"/>
              </a:rPr>
              <a:t>node.js</a:t>
            </a:r>
            <a:r>
              <a:rPr lang="nl-NL" sz="900" b="0" i="0" kern="1200" baseline="0" dirty="0">
                <a:solidFill>
                  <a:schemeClr val="tx1"/>
                </a:solidFill>
                <a:effectLst/>
                <a:latin typeface="Segoe UI Light" pitchFamily="34" charset="0"/>
                <a:ea typeface="+mn-ea"/>
                <a:cs typeface="+mn-cs"/>
              </a:rPr>
              <a:t>)</a:t>
            </a:r>
          </a:p>
          <a:p>
            <a:r>
              <a:rPr lang="nl-NL" sz="900" b="0" i="0" kern="1200" baseline="0" dirty="0" err="1">
                <a:solidFill>
                  <a:schemeClr val="tx1"/>
                </a:solidFill>
                <a:effectLst/>
                <a:latin typeface="Segoe UI Light" pitchFamily="34" charset="0"/>
                <a:ea typeface="+mn-ea"/>
                <a:cs typeface="+mn-cs"/>
              </a:rPr>
              <a:t>Ext</a:t>
            </a:r>
            <a:r>
              <a:rPr lang="nl-NL" sz="900" b="0" i="0" kern="1200" baseline="0" dirty="0">
                <a:solidFill>
                  <a:schemeClr val="tx1"/>
                </a:solidFill>
                <a:effectLst/>
                <a:latin typeface="Segoe UI Light" pitchFamily="34" charset="0"/>
                <a:ea typeface="+mn-ea"/>
                <a:cs typeface="+mn-cs"/>
              </a:rPr>
              <a:t> </a:t>
            </a:r>
            <a:r>
              <a:rPr lang="nl-NL" sz="900" b="0" i="0" kern="1200" baseline="0" dirty="0" err="1">
                <a:solidFill>
                  <a:schemeClr val="tx1"/>
                </a:solidFill>
                <a:effectLst/>
                <a:latin typeface="Segoe UI Light" pitchFamily="34" charset="0"/>
                <a:ea typeface="+mn-ea"/>
                <a:cs typeface="+mn-cs"/>
              </a:rPr>
              <a:t>js</a:t>
            </a:r>
            <a:r>
              <a:rPr lang="nl-NL" sz="900" b="0" i="0" kern="1200" baseline="0" dirty="0">
                <a:solidFill>
                  <a:schemeClr val="tx1"/>
                </a:solidFill>
                <a:effectLst/>
                <a:latin typeface="Segoe UI Light" pitchFamily="34" charset="0"/>
                <a:ea typeface="+mn-ea"/>
                <a:cs typeface="+mn-cs"/>
              </a:rPr>
              <a:t> -&gt; More </a:t>
            </a:r>
            <a:r>
              <a:rPr lang="nl-NL" sz="900" b="0" i="0" kern="1200" baseline="0" dirty="0" err="1">
                <a:solidFill>
                  <a:schemeClr val="tx1"/>
                </a:solidFill>
                <a:effectLst/>
                <a:latin typeface="Segoe UI Light" pitchFamily="34" charset="0"/>
                <a:ea typeface="+mn-ea"/>
                <a:cs typeface="+mn-cs"/>
              </a:rPr>
              <a:t>focussing</a:t>
            </a:r>
            <a:r>
              <a:rPr lang="nl-NL" sz="900" b="0" i="0" kern="1200" baseline="0" dirty="0">
                <a:solidFill>
                  <a:schemeClr val="tx1"/>
                </a:solidFill>
                <a:effectLst/>
                <a:latin typeface="Segoe UI Light" pitchFamily="34" charset="0"/>
                <a:ea typeface="+mn-ea"/>
                <a:cs typeface="+mn-cs"/>
              </a:rPr>
              <a:t> on </a:t>
            </a:r>
            <a:r>
              <a:rPr lang="nl-NL" sz="900" b="0" i="0" kern="1200" baseline="0" dirty="0" err="1">
                <a:solidFill>
                  <a:schemeClr val="tx1"/>
                </a:solidFill>
                <a:effectLst/>
                <a:latin typeface="Segoe UI Light" pitchFamily="34" charset="0"/>
                <a:ea typeface="+mn-ea"/>
                <a:cs typeface="+mn-cs"/>
              </a:rPr>
              <a:t>enterprise</a:t>
            </a:r>
            <a:r>
              <a:rPr lang="nl-NL" sz="900" b="0" i="0" kern="1200" baseline="0" dirty="0">
                <a:solidFill>
                  <a:schemeClr val="tx1"/>
                </a:solidFill>
                <a:effectLst/>
                <a:latin typeface="Segoe UI Light" pitchFamily="34" charset="0"/>
                <a:ea typeface="+mn-ea"/>
                <a:cs typeface="+mn-cs"/>
              </a:rPr>
              <a:t> </a:t>
            </a:r>
            <a:r>
              <a:rPr lang="nl-NL" sz="900" b="0" i="0" kern="1200" baseline="0" dirty="0" err="1">
                <a:solidFill>
                  <a:schemeClr val="tx1"/>
                </a:solidFill>
                <a:effectLst/>
                <a:latin typeface="Segoe UI Light" pitchFamily="34" charset="0"/>
                <a:ea typeface="+mn-ea"/>
                <a:cs typeface="+mn-cs"/>
              </a:rPr>
              <a:t>apps</a:t>
            </a:r>
            <a:endParaRPr lang="nl-NL" baseline="0" dirty="0"/>
          </a:p>
          <a:p>
            <a:endParaRPr lang="en-US"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46840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jQuery</a:t>
            </a:r>
            <a:r>
              <a:rPr lang="nl-NL" baseline="0" dirty="0"/>
              <a:t> = </a:t>
            </a:r>
            <a:r>
              <a:rPr lang="nl-NL" baseline="0" dirty="0" err="1"/>
              <a:t>library</a:t>
            </a:r>
            <a:r>
              <a:rPr lang="nl-NL" baseline="0" dirty="0"/>
              <a:t>, </a:t>
            </a:r>
            <a:r>
              <a:rPr lang="nl-NL" baseline="0" dirty="0" err="1"/>
              <a:t>Angular</a:t>
            </a:r>
            <a:r>
              <a:rPr lang="nl-NL" baseline="0" dirty="0"/>
              <a:t> = </a:t>
            </a:r>
            <a:r>
              <a:rPr lang="nl-NL" baseline="0" dirty="0" err="1"/>
              <a:t>framework</a:t>
            </a:r>
            <a:r>
              <a:rPr lang="nl-NL" baseline="0" dirty="0"/>
              <a:t>. </a:t>
            </a:r>
            <a:r>
              <a:rPr lang="nl-NL" baseline="0" dirty="0" err="1"/>
              <a:t>Angular</a:t>
            </a:r>
            <a:r>
              <a:rPr lang="nl-NL" baseline="0" dirty="0"/>
              <a:t> </a:t>
            </a:r>
            <a:r>
              <a:rPr lang="nl-NL" baseline="0" dirty="0" err="1"/>
              <a:t>ships</a:t>
            </a:r>
            <a:r>
              <a:rPr lang="nl-NL" baseline="0" dirty="0"/>
              <a:t> </a:t>
            </a:r>
            <a:r>
              <a:rPr lang="nl-NL" baseline="0" dirty="0" err="1"/>
              <a:t>with</a:t>
            </a:r>
            <a:r>
              <a:rPr lang="nl-NL" baseline="0" dirty="0"/>
              <a:t> </a:t>
            </a:r>
            <a:r>
              <a:rPr lang="nl-NL" baseline="0" dirty="0" err="1"/>
              <a:t>jquery</a:t>
            </a:r>
            <a:r>
              <a:rPr lang="nl-NL" baseline="0" dirty="0"/>
              <a:t> light</a:t>
            </a:r>
          </a:p>
          <a:p>
            <a:endParaRPr lang="nl-NL" baseline="0" dirty="0"/>
          </a:p>
          <a:p>
            <a:r>
              <a:rPr lang="nl-NL" baseline="0" dirty="0"/>
              <a:t>Do </a:t>
            </a:r>
            <a:r>
              <a:rPr lang="nl-NL" baseline="0" dirty="0" err="1"/>
              <a:t>not</a:t>
            </a:r>
            <a:r>
              <a:rPr lang="nl-NL" baseline="0" dirty="0"/>
              <a:t> </a:t>
            </a:r>
            <a:r>
              <a:rPr lang="nl-NL" baseline="0" dirty="0" err="1"/>
              <a:t>compare</a:t>
            </a:r>
            <a:r>
              <a:rPr lang="nl-NL" baseline="0" dirty="0"/>
              <a:t> </a:t>
            </a:r>
            <a:r>
              <a:rPr lang="nl-NL" baseline="0" dirty="0" err="1"/>
              <a:t>frameworks</a:t>
            </a:r>
            <a:r>
              <a:rPr lang="nl-NL" baseline="0" dirty="0"/>
              <a:t> </a:t>
            </a:r>
            <a:r>
              <a:rPr lang="nl-NL" baseline="0" dirty="0" err="1"/>
              <a:t>based</a:t>
            </a:r>
            <a:r>
              <a:rPr lang="nl-NL" baseline="0" dirty="0"/>
              <a:t> on </a:t>
            </a:r>
            <a:r>
              <a:rPr lang="nl-NL" baseline="0" dirty="0" err="1"/>
              <a:t>arguments</a:t>
            </a:r>
            <a:r>
              <a:rPr lang="nl-NL" baseline="0" dirty="0"/>
              <a:t> on </a:t>
            </a:r>
            <a:r>
              <a:rPr lang="nl-NL" baseline="0" dirty="0" err="1"/>
              <a:t>popularity</a:t>
            </a:r>
            <a:r>
              <a:rPr lang="nl-NL" baseline="0" dirty="0"/>
              <a:t> or </a:t>
            </a:r>
            <a:r>
              <a:rPr lang="nl-NL" baseline="0" dirty="0" err="1"/>
              <a:t>github</a:t>
            </a:r>
            <a:r>
              <a:rPr lang="nl-NL" baseline="0" dirty="0"/>
              <a:t> stars. Front-end </a:t>
            </a:r>
            <a:r>
              <a:rPr lang="nl-NL" baseline="0" dirty="0" err="1"/>
              <a:t>frameworks</a:t>
            </a:r>
            <a:r>
              <a:rPr lang="nl-NL" baseline="0" dirty="0"/>
              <a:t> are </a:t>
            </a:r>
            <a:r>
              <a:rPr lang="nl-NL" baseline="0" dirty="0" err="1"/>
              <a:t>mainly</a:t>
            </a:r>
            <a:r>
              <a:rPr lang="nl-NL" baseline="0" dirty="0"/>
              <a:t> open-source </a:t>
            </a:r>
            <a:r>
              <a:rPr lang="nl-NL" baseline="0" dirty="0" err="1"/>
              <a:t>and</a:t>
            </a:r>
            <a:r>
              <a:rPr lang="nl-NL" baseline="0" dirty="0"/>
              <a:t> </a:t>
            </a:r>
            <a:r>
              <a:rPr lang="nl-NL" baseline="0" dirty="0" err="1"/>
              <a:t>you</a:t>
            </a:r>
            <a:r>
              <a:rPr lang="nl-NL" baseline="0" dirty="0"/>
              <a:t> </a:t>
            </a:r>
            <a:r>
              <a:rPr lang="nl-NL" baseline="0" dirty="0" err="1"/>
              <a:t>shouldn’t</a:t>
            </a:r>
            <a:r>
              <a:rPr lang="nl-NL" baseline="0" dirty="0"/>
              <a:t> </a:t>
            </a:r>
            <a:r>
              <a:rPr lang="nl-NL" baseline="0" dirty="0" err="1"/>
              <a:t>see</a:t>
            </a:r>
            <a:r>
              <a:rPr lang="nl-NL" baseline="0" dirty="0"/>
              <a:t> </a:t>
            </a:r>
            <a:r>
              <a:rPr lang="nl-NL" baseline="0" dirty="0" err="1"/>
              <a:t>them</a:t>
            </a:r>
            <a:r>
              <a:rPr lang="nl-NL" baseline="0" dirty="0"/>
              <a:t> as </a:t>
            </a:r>
            <a:r>
              <a:rPr lang="nl-NL" baseline="0" dirty="0" err="1"/>
              <a:t>competitors</a:t>
            </a:r>
            <a:r>
              <a:rPr lang="nl-NL" baseline="0" dirty="0"/>
              <a:t>, but </a:t>
            </a:r>
            <a:r>
              <a:rPr lang="nl-NL" baseline="0" dirty="0" err="1"/>
              <a:t>rather</a:t>
            </a:r>
            <a:r>
              <a:rPr lang="nl-NL" baseline="0" dirty="0"/>
              <a:t> as collaborators. </a:t>
            </a:r>
            <a:r>
              <a:rPr lang="nl-NL" baseline="0" dirty="0" err="1"/>
              <a:t>Angular</a:t>
            </a:r>
            <a:r>
              <a:rPr lang="nl-NL" baseline="0" dirty="0"/>
              <a:t> </a:t>
            </a:r>
            <a:r>
              <a:rPr lang="nl-NL" baseline="0" dirty="0" err="1"/>
              <a:t>looked</a:t>
            </a:r>
            <a:r>
              <a:rPr lang="nl-NL" baseline="0" dirty="0"/>
              <a:t> </a:t>
            </a:r>
            <a:r>
              <a:rPr lang="nl-NL" baseline="0" dirty="0" err="1"/>
              <a:t>how</a:t>
            </a:r>
            <a:r>
              <a:rPr lang="nl-NL" baseline="0" dirty="0"/>
              <a:t> </a:t>
            </a:r>
            <a:r>
              <a:rPr lang="nl-NL" baseline="0" dirty="0" err="1"/>
              <a:t>ember</a:t>
            </a:r>
            <a:r>
              <a:rPr lang="nl-NL" baseline="0" dirty="0"/>
              <a:t> </a:t>
            </a:r>
            <a:r>
              <a:rPr lang="nl-NL" baseline="0" dirty="0" err="1"/>
              <a:t>did</a:t>
            </a:r>
            <a:r>
              <a:rPr lang="nl-NL" baseline="0" dirty="0"/>
              <a:t> his routing. </a:t>
            </a:r>
            <a:r>
              <a:rPr lang="nl-NL" baseline="0" dirty="0" err="1"/>
              <a:t>Angular</a:t>
            </a:r>
            <a:r>
              <a:rPr lang="nl-NL" baseline="0" dirty="0"/>
              <a:t> </a:t>
            </a:r>
            <a:r>
              <a:rPr lang="nl-NL" baseline="0" dirty="0" err="1"/>
              <a:t>learned</a:t>
            </a:r>
            <a:r>
              <a:rPr lang="nl-NL" baseline="0" dirty="0"/>
              <a:t> a lot </a:t>
            </a:r>
            <a:r>
              <a:rPr lang="nl-NL" baseline="0" dirty="0" err="1"/>
              <a:t>from</a:t>
            </a:r>
            <a:r>
              <a:rPr lang="nl-NL" baseline="0" dirty="0"/>
              <a:t> </a:t>
            </a:r>
            <a:r>
              <a:rPr lang="nl-NL" baseline="0" dirty="0" err="1"/>
              <a:t>reacts</a:t>
            </a:r>
            <a:r>
              <a:rPr lang="nl-NL" baseline="0" dirty="0"/>
              <a:t> </a:t>
            </a:r>
            <a:endParaRPr lang="nl-NL"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15131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Model-View-</a:t>
            </a:r>
            <a:r>
              <a:rPr lang="nl-NL" dirty="0" err="1"/>
              <a:t>Whatever</a:t>
            </a:r>
            <a:endParaRPr lang="nl-NL" dirty="0"/>
          </a:p>
          <a:p>
            <a:r>
              <a:rPr lang="nl-NL" dirty="0"/>
              <a:t>MVC - MVVW</a:t>
            </a:r>
            <a:r>
              <a:rPr lang="nl-NL" baseline="0" dirty="0"/>
              <a:t> – MVP</a:t>
            </a:r>
          </a:p>
          <a:p>
            <a:r>
              <a:rPr lang="nl-NL" baseline="0" dirty="0"/>
              <a:t>First MVC -&gt; more </a:t>
            </a:r>
            <a:r>
              <a:rPr lang="nl-NL" baseline="0" dirty="0" err="1"/>
              <a:t>going</a:t>
            </a:r>
            <a:r>
              <a:rPr lang="nl-NL" baseline="0" dirty="0"/>
              <a:t> </a:t>
            </a:r>
            <a:r>
              <a:rPr lang="nl-NL" baseline="0" dirty="0" err="1"/>
              <a:t>towards</a:t>
            </a:r>
            <a:r>
              <a:rPr lang="nl-NL" baseline="0" dirty="0"/>
              <a:t> MVVM </a:t>
            </a:r>
            <a:r>
              <a:rPr lang="nl-NL" baseline="0" dirty="0" err="1"/>
              <a:t>because</a:t>
            </a:r>
            <a:r>
              <a:rPr lang="nl-NL" baseline="0" dirty="0"/>
              <a:t> of </a:t>
            </a:r>
            <a:r>
              <a:rPr lang="nl-NL" baseline="0" dirty="0" err="1"/>
              <a:t>the</a:t>
            </a:r>
            <a:r>
              <a:rPr lang="nl-NL" baseline="0" dirty="0"/>
              <a:t> </a:t>
            </a:r>
            <a:r>
              <a:rPr lang="nl-NL" baseline="0" dirty="0" err="1"/>
              <a:t>refactoring</a:t>
            </a:r>
            <a:r>
              <a:rPr lang="nl-NL" baseline="0" dirty="0"/>
              <a:t> op </a:t>
            </a:r>
            <a:r>
              <a:rPr lang="nl-NL" baseline="0" dirty="0" err="1"/>
              <a:t>the</a:t>
            </a:r>
            <a:r>
              <a:rPr lang="nl-NL" baseline="0" dirty="0"/>
              <a:t> $scope API. </a:t>
            </a:r>
            <a:r>
              <a:rPr lang="nl-NL" baseline="0" dirty="0" err="1"/>
              <a:t>After</a:t>
            </a:r>
            <a:r>
              <a:rPr lang="nl-NL" baseline="0" dirty="0"/>
              <a:t> </a:t>
            </a:r>
            <a:r>
              <a:rPr lang="nl-NL" baseline="0" dirty="0" err="1"/>
              <a:t>many</a:t>
            </a:r>
            <a:r>
              <a:rPr lang="nl-NL" baseline="0" dirty="0"/>
              <a:t> </a:t>
            </a:r>
            <a:r>
              <a:rPr lang="nl-NL" baseline="0" dirty="0" err="1"/>
              <a:t>discussions</a:t>
            </a:r>
            <a:r>
              <a:rPr lang="nl-NL" baseline="0" dirty="0"/>
              <a:t> </a:t>
            </a:r>
            <a:r>
              <a:rPr lang="nl-NL" baseline="0" dirty="0" err="1"/>
              <a:t>the</a:t>
            </a:r>
            <a:r>
              <a:rPr lang="nl-NL" baseline="0" dirty="0"/>
              <a:t> team </a:t>
            </a:r>
            <a:r>
              <a:rPr lang="nl-NL" baseline="0" dirty="0" err="1"/>
              <a:t>declared</a:t>
            </a:r>
            <a:r>
              <a:rPr lang="nl-NL" baseline="0" dirty="0"/>
              <a:t> </a:t>
            </a:r>
            <a:r>
              <a:rPr lang="nl-NL" baseline="0" dirty="0" err="1"/>
              <a:t>it</a:t>
            </a:r>
            <a:r>
              <a:rPr lang="nl-NL" baseline="0" dirty="0"/>
              <a:t> as MVW -&gt; </a:t>
            </a:r>
            <a:r>
              <a:rPr lang="nl-NL" baseline="0" dirty="0" err="1"/>
              <a:t>whatever</a:t>
            </a:r>
            <a:r>
              <a:rPr lang="nl-NL" baseline="0" dirty="0"/>
              <a:t> </a:t>
            </a:r>
            <a:r>
              <a:rPr lang="nl-NL" baseline="0" dirty="0" err="1"/>
              <a:t>suits</a:t>
            </a:r>
            <a:r>
              <a:rPr lang="nl-NL" baseline="0" dirty="0"/>
              <a:t> </a:t>
            </a:r>
            <a:r>
              <a:rPr lang="nl-NL" baseline="0" dirty="0" err="1"/>
              <a:t>you</a:t>
            </a:r>
            <a:endParaRPr lang="nl-NL" baseline="0" dirty="0"/>
          </a:p>
          <a:p>
            <a:endParaRPr lang="nl-NL" baseline="0" dirty="0"/>
          </a:p>
          <a:p>
            <a:r>
              <a:rPr lang="nl-NL" baseline="0" dirty="0"/>
              <a:t>IE 9 (2011) &gt;</a:t>
            </a:r>
          </a:p>
          <a:p>
            <a:endParaRPr lang="nl-NL" baseline="0" dirty="0"/>
          </a:p>
          <a:p>
            <a:r>
              <a:rPr lang="nl-NL" sz="900" b="0" i="0" dirty="0">
                <a:effectLst/>
                <a:latin typeface="Lucida Grande"/>
                <a:ea typeface="Lucida Grande"/>
                <a:cs typeface="Lucida Grande"/>
                <a:sym typeface="Lucida Grande"/>
              </a:rPr>
              <a:t>- It is a </a:t>
            </a:r>
            <a:r>
              <a:rPr lang="nl-NL" sz="900" b="0" i="0" dirty="0" err="1">
                <a:effectLst/>
                <a:latin typeface="Lucida Grande"/>
                <a:ea typeface="Lucida Grande"/>
                <a:cs typeface="Lucida Grande"/>
                <a:sym typeface="Lucida Grande"/>
              </a:rPr>
              <a:t>very</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good</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idea</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to</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decouple</a:t>
            </a:r>
            <a:r>
              <a:rPr lang="nl-NL" sz="900" b="0" i="0" dirty="0">
                <a:effectLst/>
                <a:latin typeface="Lucida Grande"/>
                <a:ea typeface="Lucida Grande"/>
                <a:cs typeface="Lucida Grande"/>
                <a:sym typeface="Lucida Grande"/>
              </a:rPr>
              <a:t> DOM </a:t>
            </a:r>
            <a:r>
              <a:rPr lang="nl-NL" sz="900" b="0" i="0" dirty="0" err="1">
                <a:effectLst/>
                <a:latin typeface="Lucida Grande"/>
                <a:ea typeface="Lucida Grande"/>
                <a:cs typeface="Lucida Grande"/>
                <a:sym typeface="Lucida Grande"/>
              </a:rPr>
              <a:t>manipulation</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from</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app</a:t>
            </a:r>
            <a:r>
              <a:rPr lang="nl-NL" sz="900" b="0" i="0" dirty="0">
                <a:effectLst/>
                <a:latin typeface="Lucida Grande"/>
                <a:ea typeface="Lucida Grande"/>
                <a:cs typeface="Lucida Grande"/>
                <a:sym typeface="Lucida Grande"/>
              </a:rPr>
              <a:t> logic. </a:t>
            </a:r>
            <a:r>
              <a:rPr lang="nl-NL" sz="900" b="0" i="0" dirty="0" err="1">
                <a:effectLst/>
                <a:latin typeface="Lucida Grande"/>
                <a:ea typeface="Lucida Grande"/>
                <a:cs typeface="Lucida Grande"/>
                <a:sym typeface="Lucida Grande"/>
              </a:rPr>
              <a:t>This</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dramatically</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improves</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the</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testability</a:t>
            </a:r>
            <a:r>
              <a:rPr lang="nl-NL" sz="900" b="0" i="0" dirty="0">
                <a:effectLst/>
                <a:latin typeface="Lucida Grande"/>
                <a:ea typeface="Lucida Grande"/>
                <a:cs typeface="Lucida Grande"/>
                <a:sym typeface="Lucida Grande"/>
              </a:rPr>
              <a:t> of </a:t>
            </a:r>
            <a:r>
              <a:rPr lang="nl-NL" sz="900" b="0" i="0" dirty="0" err="1">
                <a:effectLst/>
                <a:latin typeface="Lucida Grande"/>
                <a:ea typeface="Lucida Grande"/>
                <a:cs typeface="Lucida Grande"/>
                <a:sym typeface="Lucida Grande"/>
              </a:rPr>
              <a:t>the</a:t>
            </a:r>
            <a:r>
              <a:rPr lang="nl-NL" sz="900" b="0" i="0" dirty="0">
                <a:effectLst/>
                <a:latin typeface="Lucida Grande"/>
                <a:ea typeface="Lucida Grande"/>
                <a:cs typeface="Lucida Grande"/>
                <a:sym typeface="Lucida Grande"/>
              </a:rPr>
              <a:t> code.</a:t>
            </a:r>
          </a:p>
          <a:p>
            <a:r>
              <a:rPr lang="nl-NL" sz="900" b="0" i="0" dirty="0">
                <a:effectLst/>
                <a:latin typeface="Lucida Grande"/>
                <a:ea typeface="Lucida Grande"/>
                <a:cs typeface="Lucida Grande"/>
                <a:sym typeface="Lucida Grande"/>
              </a:rPr>
              <a:t>- It is a </a:t>
            </a:r>
            <a:r>
              <a:rPr lang="nl-NL" sz="900" b="0" i="0" dirty="0" err="1">
                <a:effectLst/>
                <a:latin typeface="Lucida Grande"/>
                <a:ea typeface="Lucida Grande"/>
                <a:cs typeface="Lucida Grande"/>
                <a:sym typeface="Lucida Grande"/>
              </a:rPr>
              <a:t>really</a:t>
            </a:r>
            <a:r>
              <a:rPr lang="nl-NL" sz="900" b="0" i="0" dirty="0">
                <a:effectLst/>
                <a:latin typeface="Lucida Grande"/>
                <a:ea typeface="Lucida Grande"/>
                <a:cs typeface="Lucida Grande"/>
                <a:sym typeface="Lucida Grande"/>
              </a:rPr>
              <a:t>, </a:t>
            </a:r>
            <a:r>
              <a:rPr lang="nl-NL" sz="900" b="0" i="1" dirty="0" err="1">
                <a:effectLst/>
                <a:latin typeface="Lucida Grande"/>
                <a:ea typeface="Lucida Grande"/>
                <a:cs typeface="Lucida Grande"/>
                <a:sym typeface="Lucida Grande"/>
              </a:rPr>
              <a:t>really</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good</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idea</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to</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regard</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app</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testing</a:t>
            </a:r>
            <a:r>
              <a:rPr lang="nl-NL" sz="900" b="0" i="0" dirty="0">
                <a:effectLst/>
                <a:latin typeface="Lucida Grande"/>
                <a:ea typeface="Lucida Grande"/>
                <a:cs typeface="Lucida Grande"/>
                <a:sym typeface="Lucida Grande"/>
              </a:rPr>
              <a:t> as </a:t>
            </a:r>
            <a:r>
              <a:rPr lang="nl-NL" sz="900" b="0" i="0" dirty="0" err="1">
                <a:effectLst/>
                <a:latin typeface="Lucida Grande"/>
                <a:ea typeface="Lucida Grande"/>
                <a:cs typeface="Lucida Grande"/>
                <a:sym typeface="Lucida Grande"/>
              </a:rPr>
              <a:t>equal</a:t>
            </a:r>
            <a:r>
              <a:rPr lang="nl-NL" sz="900" b="0" i="0" dirty="0">
                <a:effectLst/>
                <a:latin typeface="Lucida Grande"/>
                <a:ea typeface="Lucida Grande"/>
                <a:cs typeface="Lucida Grande"/>
                <a:sym typeface="Lucida Grande"/>
              </a:rPr>
              <a:t> in </a:t>
            </a:r>
            <a:r>
              <a:rPr lang="nl-NL" sz="900" b="0" i="0" dirty="0" err="1">
                <a:effectLst/>
                <a:latin typeface="Lucida Grande"/>
                <a:ea typeface="Lucida Grande"/>
                <a:cs typeface="Lucida Grande"/>
                <a:sym typeface="Lucida Grande"/>
              </a:rPr>
              <a:t>importance</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to</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app</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writing</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Testing</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difficulty</a:t>
            </a:r>
            <a:r>
              <a:rPr lang="nl-NL" sz="900" b="0" i="0" dirty="0">
                <a:effectLst/>
                <a:latin typeface="Lucida Grande"/>
                <a:ea typeface="Lucida Grande"/>
                <a:cs typeface="Lucida Grande"/>
                <a:sym typeface="Lucida Grande"/>
              </a:rPr>
              <a:t> is </a:t>
            </a:r>
            <a:r>
              <a:rPr lang="nl-NL" sz="900" b="0" i="0" dirty="0" err="1">
                <a:effectLst/>
                <a:latin typeface="Lucida Grande"/>
                <a:ea typeface="Lucida Grande"/>
                <a:cs typeface="Lucida Grande"/>
                <a:sym typeface="Lucida Grande"/>
              </a:rPr>
              <a:t>dramatically</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affected</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by</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the</a:t>
            </a:r>
            <a:r>
              <a:rPr lang="nl-NL" sz="900" b="0" i="0" dirty="0">
                <a:effectLst/>
                <a:latin typeface="Lucida Grande"/>
                <a:ea typeface="Lucida Grande"/>
                <a:cs typeface="Lucida Grande"/>
                <a:sym typeface="Lucida Grande"/>
              </a:rPr>
              <a:t> way </a:t>
            </a:r>
            <a:r>
              <a:rPr lang="nl-NL" sz="900" b="0" i="0" dirty="0" err="1">
                <a:effectLst/>
                <a:latin typeface="Lucida Grande"/>
                <a:ea typeface="Lucida Grande"/>
                <a:cs typeface="Lucida Grande"/>
                <a:sym typeface="Lucida Grande"/>
              </a:rPr>
              <a:t>the</a:t>
            </a:r>
            <a:r>
              <a:rPr lang="nl-NL" sz="900" b="0" i="0" dirty="0">
                <a:effectLst/>
                <a:latin typeface="Lucida Grande"/>
                <a:ea typeface="Lucida Grande"/>
                <a:cs typeface="Lucida Grande"/>
                <a:sym typeface="Lucida Grande"/>
              </a:rPr>
              <a:t> code is </a:t>
            </a:r>
            <a:r>
              <a:rPr lang="nl-NL" sz="900" b="0" i="0" dirty="0" err="1">
                <a:effectLst/>
                <a:latin typeface="Lucida Grande"/>
                <a:ea typeface="Lucida Grande"/>
                <a:cs typeface="Lucida Grande"/>
                <a:sym typeface="Lucida Grande"/>
              </a:rPr>
              <a:t>structured</a:t>
            </a:r>
            <a:r>
              <a:rPr lang="nl-NL" sz="900" b="0" i="0" dirty="0">
                <a:effectLst/>
                <a:latin typeface="Lucida Grande"/>
                <a:ea typeface="Lucida Grande"/>
                <a:cs typeface="Lucida Grande"/>
                <a:sym typeface="Lucida Grande"/>
              </a:rPr>
              <a:t>.</a:t>
            </a:r>
          </a:p>
          <a:p>
            <a:r>
              <a:rPr lang="nl-NL" sz="900" b="0" i="0" dirty="0">
                <a:effectLst/>
                <a:latin typeface="Lucida Grande"/>
                <a:ea typeface="Lucida Grande"/>
                <a:cs typeface="Lucida Grande"/>
                <a:sym typeface="Lucida Grande"/>
              </a:rPr>
              <a:t>- It is </a:t>
            </a:r>
            <a:r>
              <a:rPr lang="nl-NL" sz="900" b="0" i="0" dirty="0" err="1">
                <a:effectLst/>
                <a:latin typeface="Lucida Grande"/>
                <a:ea typeface="Lucida Grande"/>
                <a:cs typeface="Lucida Grande"/>
                <a:sym typeface="Lucida Grande"/>
              </a:rPr>
              <a:t>an</a:t>
            </a:r>
            <a:r>
              <a:rPr lang="nl-NL" sz="900" b="0" i="0" dirty="0">
                <a:effectLst/>
                <a:latin typeface="Lucida Grande"/>
                <a:ea typeface="Lucida Grande"/>
                <a:cs typeface="Lucida Grande"/>
                <a:sym typeface="Lucida Grande"/>
              </a:rPr>
              <a:t> excellent </a:t>
            </a:r>
            <a:r>
              <a:rPr lang="nl-NL" sz="900" b="0" i="0" dirty="0" err="1">
                <a:effectLst/>
                <a:latin typeface="Lucida Grande"/>
                <a:ea typeface="Lucida Grande"/>
                <a:cs typeface="Lucida Grande"/>
                <a:sym typeface="Lucida Grande"/>
              </a:rPr>
              <a:t>idea</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to</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decouple</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the</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client</a:t>
            </a:r>
            <a:r>
              <a:rPr lang="nl-NL" sz="900" b="0" i="0" dirty="0">
                <a:effectLst/>
                <a:latin typeface="Lucida Grande"/>
                <a:ea typeface="Lucida Grande"/>
                <a:cs typeface="Lucida Grande"/>
                <a:sym typeface="Lucida Grande"/>
              </a:rPr>
              <a:t> side of </a:t>
            </a:r>
            <a:r>
              <a:rPr lang="nl-NL" sz="900" b="0" i="0" dirty="0" err="1">
                <a:effectLst/>
                <a:latin typeface="Lucida Grande"/>
                <a:ea typeface="Lucida Grande"/>
                <a:cs typeface="Lucida Grande"/>
                <a:sym typeface="Lucida Grande"/>
              </a:rPr>
              <a:t>an</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app</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from</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the</a:t>
            </a:r>
            <a:r>
              <a:rPr lang="nl-NL" sz="900" b="0" i="0" dirty="0">
                <a:effectLst/>
                <a:latin typeface="Lucida Grande"/>
                <a:ea typeface="Lucida Grande"/>
                <a:cs typeface="Lucida Grande"/>
                <a:sym typeface="Lucida Grande"/>
              </a:rPr>
              <a:t> server side. </a:t>
            </a:r>
            <a:r>
              <a:rPr lang="nl-NL" sz="900" b="0" i="0" dirty="0" err="1">
                <a:effectLst/>
                <a:latin typeface="Lucida Grande"/>
                <a:ea typeface="Lucida Grande"/>
                <a:cs typeface="Lucida Grande"/>
                <a:sym typeface="Lucida Grande"/>
              </a:rPr>
              <a:t>This</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allows</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development</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work</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to</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progress</a:t>
            </a:r>
            <a:r>
              <a:rPr lang="nl-NL" sz="900" b="0" i="0" dirty="0">
                <a:effectLst/>
                <a:latin typeface="Lucida Grande"/>
                <a:ea typeface="Lucida Grande"/>
                <a:cs typeface="Lucida Grande"/>
                <a:sym typeface="Lucida Grande"/>
              </a:rPr>
              <a:t> in parallel, </a:t>
            </a:r>
            <a:r>
              <a:rPr lang="nl-NL" sz="900" b="0" i="0" dirty="0" err="1">
                <a:effectLst/>
                <a:latin typeface="Lucida Grande"/>
                <a:ea typeface="Lucida Grande"/>
                <a:cs typeface="Lucida Grande"/>
                <a:sym typeface="Lucida Grande"/>
              </a:rPr>
              <a:t>and</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allows</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for</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reuse</a:t>
            </a:r>
            <a:r>
              <a:rPr lang="nl-NL" sz="900" b="0" i="0" dirty="0">
                <a:effectLst/>
                <a:latin typeface="Lucida Grande"/>
                <a:ea typeface="Lucida Grande"/>
                <a:cs typeface="Lucida Grande"/>
                <a:sym typeface="Lucida Grande"/>
              </a:rPr>
              <a:t> of </a:t>
            </a:r>
            <a:r>
              <a:rPr lang="nl-NL" sz="900" b="0" i="0" dirty="0" err="1">
                <a:effectLst/>
                <a:latin typeface="Lucida Grande"/>
                <a:ea typeface="Lucida Grande"/>
                <a:cs typeface="Lucida Grande"/>
                <a:sym typeface="Lucida Grande"/>
              </a:rPr>
              <a:t>both</a:t>
            </a:r>
            <a:r>
              <a:rPr lang="nl-NL" sz="900" b="0" i="0" dirty="0">
                <a:effectLst/>
                <a:latin typeface="Lucida Grande"/>
                <a:ea typeface="Lucida Grande"/>
                <a:cs typeface="Lucida Grande"/>
                <a:sym typeface="Lucida Grande"/>
              </a:rPr>
              <a:t> sides.</a:t>
            </a:r>
          </a:p>
          <a:p>
            <a:r>
              <a:rPr lang="nl-NL" sz="900" b="0" i="0" dirty="0">
                <a:effectLst/>
                <a:latin typeface="Lucida Grande"/>
                <a:ea typeface="Lucida Grande"/>
                <a:cs typeface="Lucida Grande"/>
                <a:sym typeface="Lucida Grande"/>
              </a:rPr>
              <a:t>- It is </a:t>
            </a:r>
            <a:r>
              <a:rPr lang="nl-NL" sz="900" b="0" i="0" dirty="0" err="1">
                <a:effectLst/>
                <a:latin typeface="Lucida Grande"/>
                <a:ea typeface="Lucida Grande"/>
                <a:cs typeface="Lucida Grande"/>
                <a:sym typeface="Lucida Grande"/>
              </a:rPr>
              <a:t>very</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helpful</a:t>
            </a:r>
            <a:r>
              <a:rPr lang="nl-NL" sz="900" b="0" i="0" dirty="0">
                <a:effectLst/>
                <a:latin typeface="Lucida Grande"/>
                <a:ea typeface="Lucida Grande"/>
                <a:cs typeface="Lucida Grande"/>
                <a:sym typeface="Lucida Grande"/>
              </a:rPr>
              <a:t> indeed </a:t>
            </a:r>
            <a:r>
              <a:rPr lang="nl-NL" sz="900" b="0" i="0" dirty="0" err="1">
                <a:effectLst/>
                <a:latin typeface="Lucida Grande"/>
                <a:ea typeface="Lucida Grande"/>
                <a:cs typeface="Lucida Grande"/>
                <a:sym typeface="Lucida Grande"/>
              </a:rPr>
              <a:t>if</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the</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framework</a:t>
            </a:r>
            <a:r>
              <a:rPr lang="nl-NL" sz="900" b="0" i="0" dirty="0">
                <a:effectLst/>
                <a:latin typeface="Lucida Grande"/>
                <a:ea typeface="Lucida Grande"/>
                <a:cs typeface="Lucida Grande"/>
                <a:sym typeface="Lucida Grande"/>
              </a:rPr>
              <a:t> guides </a:t>
            </a:r>
            <a:r>
              <a:rPr lang="nl-NL" sz="900" b="0" i="0" dirty="0" err="1">
                <a:effectLst/>
                <a:latin typeface="Lucida Grande"/>
                <a:ea typeface="Lucida Grande"/>
                <a:cs typeface="Lucida Grande"/>
                <a:sym typeface="Lucida Grande"/>
              </a:rPr>
              <a:t>developers</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through</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the</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entire</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journey</a:t>
            </a:r>
            <a:r>
              <a:rPr lang="nl-NL" sz="900" b="0" i="0" dirty="0">
                <a:effectLst/>
                <a:latin typeface="Lucida Grande"/>
                <a:ea typeface="Lucida Grande"/>
                <a:cs typeface="Lucida Grande"/>
                <a:sym typeface="Lucida Grande"/>
              </a:rPr>
              <a:t> of building </a:t>
            </a:r>
            <a:r>
              <a:rPr lang="nl-NL" sz="900" b="0" i="0" dirty="0" err="1">
                <a:effectLst/>
                <a:latin typeface="Lucida Grande"/>
                <a:ea typeface="Lucida Grande"/>
                <a:cs typeface="Lucida Grande"/>
                <a:sym typeface="Lucida Grande"/>
              </a:rPr>
              <a:t>an</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app</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From</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designing</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the</a:t>
            </a:r>
            <a:r>
              <a:rPr lang="nl-NL" sz="900" b="0" i="0" dirty="0">
                <a:effectLst/>
                <a:latin typeface="Lucida Grande"/>
                <a:ea typeface="Lucida Grande"/>
                <a:cs typeface="Lucida Grande"/>
                <a:sym typeface="Lucida Grande"/>
              </a:rPr>
              <a:t> UI, </a:t>
            </a:r>
            <a:r>
              <a:rPr lang="nl-NL" sz="900" b="0" i="0" dirty="0" err="1">
                <a:effectLst/>
                <a:latin typeface="Lucida Grande"/>
                <a:ea typeface="Lucida Grande"/>
                <a:cs typeface="Lucida Grande"/>
                <a:sym typeface="Lucida Grande"/>
              </a:rPr>
              <a:t>through</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writing</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the</a:t>
            </a:r>
            <a:r>
              <a:rPr lang="nl-NL" sz="900" b="0" i="0" dirty="0">
                <a:effectLst/>
                <a:latin typeface="Lucida Grande"/>
                <a:ea typeface="Lucida Grande"/>
                <a:cs typeface="Lucida Grande"/>
                <a:sym typeface="Lucida Grande"/>
              </a:rPr>
              <a:t> business logic, </a:t>
            </a:r>
            <a:r>
              <a:rPr lang="nl-NL" sz="900" b="0" i="0" dirty="0" err="1">
                <a:effectLst/>
                <a:latin typeface="Lucida Grande"/>
                <a:ea typeface="Lucida Grande"/>
                <a:cs typeface="Lucida Grande"/>
                <a:sym typeface="Lucida Grande"/>
              </a:rPr>
              <a:t>to</a:t>
            </a:r>
            <a:r>
              <a:rPr lang="nl-NL" sz="900" b="0" i="0" dirty="0">
                <a:effectLst/>
                <a:latin typeface="Lucida Grande"/>
                <a:ea typeface="Lucida Grande"/>
                <a:cs typeface="Lucida Grande"/>
                <a:sym typeface="Lucida Grande"/>
              </a:rPr>
              <a:t> testing.</a:t>
            </a:r>
          </a:p>
          <a:p>
            <a:r>
              <a:rPr lang="nl-NL" sz="900" b="0" i="0" dirty="0">
                <a:effectLst/>
                <a:latin typeface="Lucida Grande"/>
                <a:ea typeface="Lucida Grande"/>
                <a:cs typeface="Lucida Grande"/>
                <a:sym typeface="Lucida Grande"/>
              </a:rPr>
              <a:t>It is </a:t>
            </a:r>
            <a:r>
              <a:rPr lang="nl-NL" sz="900" b="0" i="0" dirty="0" err="1">
                <a:effectLst/>
                <a:latin typeface="Lucida Grande"/>
                <a:ea typeface="Lucida Grande"/>
                <a:cs typeface="Lucida Grande"/>
                <a:sym typeface="Lucida Grande"/>
              </a:rPr>
              <a:t>always</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good</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to</a:t>
            </a:r>
            <a:r>
              <a:rPr lang="nl-NL" sz="900" b="0" i="0" dirty="0">
                <a:effectLst/>
                <a:latin typeface="Lucida Grande"/>
                <a:ea typeface="Lucida Grande"/>
                <a:cs typeface="Lucida Grande"/>
                <a:sym typeface="Lucida Grande"/>
              </a:rPr>
              <a:t> make common </a:t>
            </a:r>
            <a:r>
              <a:rPr lang="nl-NL" sz="900" b="0" i="0" dirty="0" err="1">
                <a:effectLst/>
                <a:latin typeface="Lucida Grande"/>
                <a:ea typeface="Lucida Grande"/>
                <a:cs typeface="Lucida Grande"/>
                <a:sym typeface="Lucida Grande"/>
              </a:rPr>
              <a:t>tasks</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trivial</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and</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difficult</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tasks</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possible</a:t>
            </a:r>
            <a:r>
              <a:rPr lang="nl-NL" sz="900" b="0" i="0" dirty="0">
                <a:effectLst/>
                <a:latin typeface="Lucida Grande"/>
                <a:ea typeface="Lucida Grande"/>
                <a:cs typeface="Lucida Grande"/>
                <a:sym typeface="Lucida Grande"/>
              </a:rPr>
              <a:t>.</a:t>
            </a:r>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87126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Like</a:t>
            </a:r>
            <a:r>
              <a:rPr lang="nl-NL" dirty="0"/>
              <a:t> I </a:t>
            </a:r>
            <a:r>
              <a:rPr lang="nl-NL" dirty="0" err="1"/>
              <a:t>said</a:t>
            </a:r>
            <a:r>
              <a:rPr lang="nl-NL" dirty="0"/>
              <a:t> </a:t>
            </a:r>
            <a:r>
              <a:rPr lang="nl-NL" dirty="0" err="1"/>
              <a:t>earlier</a:t>
            </a:r>
            <a:r>
              <a:rPr lang="nl-NL" dirty="0"/>
              <a:t>, </a:t>
            </a:r>
            <a:r>
              <a:rPr lang="nl-NL" dirty="0" err="1"/>
              <a:t>the</a:t>
            </a:r>
            <a:r>
              <a:rPr lang="nl-NL" baseline="0" dirty="0"/>
              <a:t> </a:t>
            </a:r>
            <a:r>
              <a:rPr lang="nl-NL" baseline="0" dirty="0" err="1"/>
              <a:t>framework</a:t>
            </a:r>
            <a:r>
              <a:rPr lang="nl-NL" baseline="0" dirty="0"/>
              <a:t> </a:t>
            </a:r>
            <a:r>
              <a:rPr lang="nl-NL" baseline="0" dirty="0" err="1"/>
              <a:t>consists</a:t>
            </a:r>
            <a:r>
              <a:rPr lang="nl-NL" baseline="0" dirty="0"/>
              <a:t> of 3 important </a:t>
            </a:r>
            <a:r>
              <a:rPr lang="nl-NL" baseline="0" dirty="0" err="1"/>
              <a:t>parts</a:t>
            </a:r>
            <a:endParaRPr lang="nl-NL" baseline="0" dirty="0"/>
          </a:p>
          <a:p>
            <a:r>
              <a:rPr lang="nl-NL" baseline="0" dirty="0" err="1"/>
              <a:t>Normally</a:t>
            </a:r>
            <a:r>
              <a:rPr lang="nl-NL" baseline="0" dirty="0"/>
              <a:t> </a:t>
            </a:r>
            <a:r>
              <a:rPr lang="nl-NL" baseline="0" dirty="0" err="1"/>
              <a:t>the</a:t>
            </a:r>
            <a:r>
              <a:rPr lang="nl-NL" baseline="0" dirty="0"/>
              <a:t> controller is </a:t>
            </a:r>
            <a:r>
              <a:rPr lang="nl-NL" baseline="0" dirty="0" err="1"/>
              <a:t>the</a:t>
            </a:r>
            <a:r>
              <a:rPr lang="nl-NL" baseline="0" dirty="0"/>
              <a:t> first </a:t>
            </a:r>
            <a:r>
              <a:rPr lang="nl-NL" baseline="0" dirty="0" err="1"/>
              <a:t>who</a:t>
            </a:r>
            <a:r>
              <a:rPr lang="nl-NL" baseline="0" dirty="0"/>
              <a:t> handles user </a:t>
            </a:r>
            <a:r>
              <a:rPr lang="nl-NL" baseline="0" dirty="0" err="1"/>
              <a:t>interaction</a:t>
            </a:r>
            <a:r>
              <a:rPr lang="nl-NL" baseline="0" dirty="0"/>
              <a:t>, </a:t>
            </a:r>
            <a:r>
              <a:rPr lang="nl-NL" baseline="0" dirty="0" err="1"/>
              <a:t>however</a:t>
            </a:r>
            <a:r>
              <a:rPr lang="nl-NL" baseline="0" dirty="0"/>
              <a:t> in </a:t>
            </a:r>
            <a:r>
              <a:rPr lang="nl-NL" baseline="0" dirty="0" err="1"/>
              <a:t>Angular</a:t>
            </a:r>
            <a:r>
              <a:rPr lang="nl-NL" baseline="0" dirty="0"/>
              <a:t> </a:t>
            </a:r>
            <a:r>
              <a:rPr lang="nl-NL" baseline="0" dirty="0" err="1"/>
              <a:t>it</a:t>
            </a:r>
            <a:r>
              <a:rPr lang="nl-NL" baseline="0" dirty="0"/>
              <a:t> is </a:t>
            </a:r>
            <a:r>
              <a:rPr lang="nl-NL" baseline="0" dirty="0" err="1"/>
              <a:t>the</a:t>
            </a:r>
            <a:r>
              <a:rPr lang="nl-NL" baseline="0" dirty="0"/>
              <a:t> scope</a:t>
            </a:r>
          </a:p>
          <a:p>
            <a:endParaRPr lang="nl-NL" baseline="0" dirty="0"/>
          </a:p>
          <a:p>
            <a:r>
              <a:rPr lang="nl-NL" baseline="0" dirty="0"/>
              <a:t>View -&gt; Views </a:t>
            </a:r>
            <a:r>
              <a:rPr lang="nl-NL" baseline="0" dirty="0" err="1"/>
              <a:t>containing</a:t>
            </a:r>
            <a:r>
              <a:rPr lang="nl-NL" baseline="0" dirty="0"/>
              <a:t> HTML </a:t>
            </a:r>
            <a:r>
              <a:rPr lang="nl-NL" baseline="0" dirty="0" err="1"/>
              <a:t>and</a:t>
            </a:r>
            <a:r>
              <a:rPr lang="nl-NL" baseline="0" dirty="0"/>
              <a:t> </a:t>
            </a:r>
            <a:r>
              <a:rPr lang="nl-NL" baseline="0" dirty="0" err="1"/>
              <a:t>declarative</a:t>
            </a:r>
            <a:endParaRPr lang="nl-NL" baseline="0" dirty="0"/>
          </a:p>
          <a:p>
            <a:r>
              <a:rPr lang="nl-NL" baseline="0" dirty="0"/>
              <a:t>Scope -&gt; </a:t>
            </a:r>
            <a:r>
              <a:rPr lang="nl-NL" baseline="0" dirty="0" err="1"/>
              <a:t>glueing</a:t>
            </a:r>
            <a:r>
              <a:rPr lang="nl-NL" baseline="0" dirty="0"/>
              <a:t> </a:t>
            </a:r>
            <a:r>
              <a:rPr lang="nl-NL" baseline="0" dirty="0" err="1"/>
              <a:t>the</a:t>
            </a:r>
            <a:r>
              <a:rPr lang="nl-NL" baseline="0" dirty="0"/>
              <a:t> view </a:t>
            </a:r>
            <a:r>
              <a:rPr lang="nl-NL" baseline="0" dirty="0" err="1"/>
              <a:t>with</a:t>
            </a:r>
            <a:r>
              <a:rPr lang="nl-NL" baseline="0" dirty="0"/>
              <a:t> </a:t>
            </a:r>
            <a:r>
              <a:rPr lang="nl-NL" baseline="0" dirty="0" err="1"/>
              <a:t>the</a:t>
            </a:r>
            <a:r>
              <a:rPr lang="nl-NL" baseline="0" dirty="0"/>
              <a:t> rest of </a:t>
            </a:r>
            <a:r>
              <a:rPr lang="nl-NL" baseline="0" dirty="0" err="1"/>
              <a:t>the</a:t>
            </a:r>
            <a:r>
              <a:rPr lang="nl-NL" baseline="0" dirty="0"/>
              <a:t> </a:t>
            </a:r>
            <a:r>
              <a:rPr lang="nl-NL" baseline="0" dirty="0" err="1"/>
              <a:t>application</a:t>
            </a:r>
            <a:r>
              <a:rPr lang="nl-NL" baseline="0" dirty="0"/>
              <a:t> code &gt; </a:t>
            </a:r>
            <a:r>
              <a:rPr lang="nl-NL" baseline="0" dirty="0" err="1"/>
              <a:t>two</a:t>
            </a:r>
            <a:r>
              <a:rPr lang="nl-NL" baseline="0" dirty="0"/>
              <a:t>-way-databinding.</a:t>
            </a:r>
          </a:p>
          <a:p>
            <a:r>
              <a:rPr lang="nl-NL" baseline="0" dirty="0" err="1"/>
              <a:t>Declerative</a:t>
            </a:r>
            <a:r>
              <a:rPr lang="nl-NL" baseline="0" dirty="0"/>
              <a:t>: </a:t>
            </a:r>
            <a:r>
              <a:rPr lang="nl-NL" sz="900" b="0" i="0" dirty="0">
                <a:effectLst/>
                <a:latin typeface="Lucida Grande"/>
                <a:ea typeface="Lucida Grande"/>
                <a:cs typeface="Lucida Grande"/>
                <a:sym typeface="Lucida Grande"/>
              </a:rPr>
              <a:t>state </a:t>
            </a:r>
            <a:r>
              <a:rPr lang="nl-NL" sz="900" b="0" i="0" dirty="0" err="1">
                <a:effectLst/>
                <a:latin typeface="Lucida Grande"/>
                <a:ea typeface="Lucida Grande"/>
                <a:cs typeface="Lucida Grande"/>
                <a:sym typeface="Lucida Grande"/>
              </a:rPr>
              <a:t>the</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what</a:t>
            </a:r>
            <a:endParaRPr lang="nl-NL" sz="900" b="0" i="0" dirty="0">
              <a:effectLst/>
              <a:latin typeface="Lucida Grande"/>
              <a:ea typeface="Lucida Grande"/>
              <a:cs typeface="Lucida Grande"/>
              <a:sym typeface="Lucida Grande"/>
            </a:endParaRPr>
          </a:p>
          <a:p>
            <a:r>
              <a:rPr lang="nl-NL" sz="900" b="0" i="0" dirty="0" err="1">
                <a:effectLst/>
                <a:latin typeface="Lucida Grande"/>
                <a:ea typeface="Lucida Grande"/>
                <a:cs typeface="Lucida Grande"/>
                <a:sym typeface="Lucida Grande"/>
              </a:rPr>
              <a:t>Imperative</a:t>
            </a:r>
            <a:r>
              <a:rPr lang="nl-NL" sz="900" b="0" i="0" dirty="0">
                <a:effectLst/>
                <a:latin typeface="Lucida Grande"/>
                <a:ea typeface="Lucida Grande"/>
                <a:cs typeface="Lucida Grande"/>
                <a:sym typeface="Lucida Grande"/>
              </a:rPr>
              <a:t>:</a:t>
            </a:r>
            <a:r>
              <a:rPr lang="nl-NL" sz="900" b="0" i="0" baseline="0" dirty="0">
                <a:effectLst/>
                <a:latin typeface="Lucida Grande"/>
                <a:ea typeface="Lucida Grande"/>
                <a:cs typeface="Lucida Grande"/>
                <a:sym typeface="Lucida Grande"/>
              </a:rPr>
              <a:t> state </a:t>
            </a:r>
            <a:r>
              <a:rPr lang="nl-NL" sz="900" b="0" i="0" baseline="0" dirty="0" err="1">
                <a:effectLst/>
                <a:latin typeface="Lucida Grande"/>
                <a:ea typeface="Lucida Grande"/>
                <a:cs typeface="Lucida Grande"/>
                <a:sym typeface="Lucida Grande"/>
              </a:rPr>
              <a:t>the</a:t>
            </a:r>
            <a:r>
              <a:rPr lang="nl-NL" sz="900" b="0" i="0" baseline="0" dirty="0">
                <a:effectLst/>
                <a:latin typeface="Lucida Grande"/>
                <a:ea typeface="Lucida Grande"/>
                <a:cs typeface="Lucida Grande"/>
                <a:sym typeface="Lucida Grande"/>
              </a:rPr>
              <a:t> </a:t>
            </a:r>
            <a:r>
              <a:rPr lang="nl-NL" sz="900" b="0" i="0" baseline="0" dirty="0" err="1">
                <a:effectLst/>
                <a:latin typeface="Lucida Grande"/>
                <a:ea typeface="Lucida Grande"/>
                <a:cs typeface="Lucida Grande"/>
                <a:sym typeface="Lucida Grande"/>
              </a:rPr>
              <a:t>how</a:t>
            </a:r>
            <a:r>
              <a:rPr lang="nl-NL" sz="900" b="0" i="0" baseline="0" dirty="0">
                <a:effectLst/>
                <a:latin typeface="Lucida Grande"/>
                <a:ea typeface="Lucida Grande"/>
                <a:cs typeface="Lucida Grande"/>
                <a:sym typeface="Lucida Grande"/>
              </a:rPr>
              <a:t> </a:t>
            </a:r>
            <a:endParaRPr lang="nl-NL" b="0" dirty="0"/>
          </a:p>
          <a:p>
            <a:endParaRPr lang="en-US"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006153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Dingen die opvallen:</a:t>
            </a:r>
          </a:p>
          <a:p>
            <a:pPr marL="342900" indent="-342900">
              <a:buFontTx/>
              <a:buChar char="-"/>
            </a:pPr>
            <a:r>
              <a:rPr lang="nl-NL" dirty="0"/>
              <a:t>Extra elementen</a:t>
            </a:r>
            <a:r>
              <a:rPr lang="nl-NL" baseline="0" dirty="0"/>
              <a:t> op DOM elementen</a:t>
            </a:r>
          </a:p>
          <a:p>
            <a:pPr marL="342900" indent="-342900">
              <a:buFontTx/>
              <a:buChar char="-"/>
            </a:pPr>
            <a:r>
              <a:rPr lang="nl-NL" baseline="0" dirty="0"/>
              <a:t>Presentatie logica naar html</a:t>
            </a:r>
          </a:p>
          <a:p>
            <a:pPr marL="342900" indent="-342900">
              <a:buFontTx/>
              <a:buChar char="-"/>
            </a:pPr>
            <a:r>
              <a:rPr lang="nl-NL" baseline="0" dirty="0"/>
              <a:t>De {{ }} syntax </a:t>
            </a:r>
          </a:p>
          <a:p>
            <a:pPr marL="342900" indent="-342900">
              <a:buFontTx/>
              <a:buChar char="-"/>
            </a:pPr>
            <a:r>
              <a:rPr lang="nl-NL" baseline="0" dirty="0"/>
              <a:t>De </a:t>
            </a:r>
            <a:r>
              <a:rPr lang="nl-NL" baseline="0" dirty="0" err="1"/>
              <a:t>appModule</a:t>
            </a:r>
            <a:r>
              <a:rPr lang="nl-NL" baseline="0" dirty="0"/>
              <a:t> -&gt; SPA alle modules worden op die manier geladen</a:t>
            </a:r>
          </a:p>
          <a:p>
            <a:pPr marL="342900" indent="-342900">
              <a:buFontTx/>
              <a:buChar char="-"/>
            </a:pPr>
            <a:r>
              <a:rPr lang="nl-NL" baseline="0" dirty="0"/>
              <a:t>Combinatie typescript – </a:t>
            </a:r>
            <a:r>
              <a:rPr lang="nl-NL" baseline="0" dirty="0" err="1"/>
              <a:t>angularJS</a:t>
            </a:r>
            <a:endParaRPr lang="nl-NL" baseline="0" dirty="0"/>
          </a:p>
          <a:p>
            <a:pPr marL="342900" indent="-342900">
              <a:buFontTx/>
              <a:buChar char="-"/>
            </a:pPr>
            <a:r>
              <a:rPr lang="nl-NL" sz="900" b="0" i="0" dirty="0">
                <a:effectLst/>
                <a:latin typeface="Lucida Grande"/>
                <a:ea typeface="Lucida Grande"/>
                <a:cs typeface="Lucida Grande"/>
                <a:sym typeface="Lucida Grande"/>
              </a:rPr>
              <a:t>The way </a:t>
            </a:r>
            <a:r>
              <a:rPr lang="nl-NL" sz="900" b="0" i="0" dirty="0" err="1">
                <a:effectLst/>
                <a:latin typeface="Lucida Grande"/>
                <a:ea typeface="Lucida Grande"/>
                <a:cs typeface="Lucida Grande"/>
                <a:sym typeface="Lucida Grande"/>
              </a:rPr>
              <a:t>the</a:t>
            </a:r>
            <a:r>
              <a:rPr lang="nl-NL" sz="900" b="0" i="0" dirty="0">
                <a:effectLst/>
                <a:latin typeface="Lucida Grande"/>
                <a:ea typeface="Lucida Grande"/>
                <a:cs typeface="Lucida Grande"/>
                <a:sym typeface="Lucida Grande"/>
              </a:rPr>
              <a:t> </a:t>
            </a:r>
            <a:r>
              <a:rPr lang="nl-NL" dirty="0"/>
              <a:t>Controller as</a:t>
            </a:r>
            <a:r>
              <a:rPr lang="nl-NL" sz="900" b="0" i="0" dirty="0">
                <a:effectLst/>
                <a:latin typeface="Lucida Grande"/>
                <a:ea typeface="Lucida Grande"/>
                <a:cs typeface="Lucida Grande"/>
                <a:sym typeface="Lucida Grande"/>
              </a:rPr>
              <a:t> syntax </a:t>
            </a:r>
            <a:r>
              <a:rPr lang="nl-NL" sz="900" b="0" i="0" dirty="0" err="1">
                <a:effectLst/>
                <a:latin typeface="Lucida Grande"/>
                <a:ea typeface="Lucida Grande"/>
                <a:cs typeface="Lucida Grande"/>
                <a:sym typeface="Lucida Grande"/>
              </a:rPr>
              <a:t>works</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since</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AngularJS</a:t>
            </a:r>
            <a:r>
              <a:rPr lang="nl-NL" sz="900" b="0" i="0" dirty="0">
                <a:effectLst/>
                <a:latin typeface="Lucida Grande"/>
                <a:ea typeface="Lucida Grande"/>
                <a:cs typeface="Lucida Grande"/>
                <a:sym typeface="Lucida Grande"/>
              </a:rPr>
              <a:t> 1.2), is </a:t>
            </a:r>
            <a:r>
              <a:rPr lang="nl-NL" sz="900" b="0" i="0" dirty="0" err="1">
                <a:effectLst/>
                <a:latin typeface="Lucida Grande"/>
                <a:ea typeface="Lucida Grande"/>
                <a:cs typeface="Lucida Grande"/>
                <a:sym typeface="Lucida Grande"/>
              </a:rPr>
              <a:t>by</a:t>
            </a:r>
            <a:r>
              <a:rPr lang="nl-NL" sz="900" b="0" i="0" dirty="0">
                <a:effectLst/>
                <a:latin typeface="Lucida Grande"/>
                <a:ea typeface="Lucida Grande"/>
                <a:cs typeface="Lucida Grande"/>
                <a:sym typeface="Lucida Grande"/>
              </a:rPr>
              <a:t> </a:t>
            </a:r>
            <a:r>
              <a:rPr lang="nl-NL" sz="900" b="0" i="1" dirty="0">
                <a:effectLst/>
                <a:latin typeface="Lucida Grande"/>
                <a:ea typeface="Lucida Grande"/>
                <a:cs typeface="Lucida Grande"/>
                <a:sym typeface="Lucida Grande"/>
              </a:rPr>
              <a:t>binding</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the</a:t>
            </a:r>
            <a:r>
              <a:rPr lang="nl-NL" sz="900" b="0" i="0" dirty="0">
                <a:effectLst/>
                <a:latin typeface="Lucida Grande"/>
                <a:ea typeface="Lucida Grande"/>
                <a:cs typeface="Lucida Grande"/>
                <a:sym typeface="Lucida Grande"/>
              </a:rPr>
              <a:t> Controller </a:t>
            </a:r>
            <a:r>
              <a:rPr lang="nl-NL" sz="900" b="0" i="0" dirty="0" err="1">
                <a:effectLst/>
                <a:latin typeface="Lucida Grande"/>
                <a:ea typeface="Lucida Grande"/>
                <a:cs typeface="Lucida Grande"/>
                <a:sym typeface="Lucida Grande"/>
              </a:rPr>
              <a:t>to</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the</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current</a:t>
            </a:r>
            <a:r>
              <a:rPr lang="nl-NL" sz="900" b="0" i="0" dirty="0">
                <a:effectLst/>
                <a:latin typeface="Lucida Grande"/>
                <a:ea typeface="Lucida Grande"/>
                <a:cs typeface="Lucida Grande"/>
                <a:sym typeface="Lucida Grande"/>
              </a:rPr>
              <a:t> </a:t>
            </a:r>
            <a:r>
              <a:rPr lang="nl-NL" dirty="0"/>
              <a:t>$scope</a:t>
            </a:r>
          </a:p>
          <a:p>
            <a:pPr marL="342900" indent="-342900">
              <a:buFontTx/>
              <a:buChar char="-"/>
            </a:pPr>
            <a:endParaRPr lang="nl-NL" dirty="0"/>
          </a:p>
          <a:p>
            <a:pPr marL="342900" indent="-342900">
              <a:buFontTx/>
              <a:buChar char="-"/>
            </a:pPr>
            <a:endParaRPr lang="nl-NL" dirty="0"/>
          </a:p>
          <a:p>
            <a:endParaRPr lang="en-US"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134091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925765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Dingen die opvallen:</a:t>
            </a:r>
          </a:p>
          <a:p>
            <a:pPr marL="342900" indent="-342900">
              <a:buFontTx/>
              <a:buChar char="-"/>
            </a:pPr>
            <a:r>
              <a:rPr lang="nl-NL" dirty="0" err="1"/>
              <a:t>Inject</a:t>
            </a:r>
            <a:r>
              <a:rPr lang="nl-NL" baseline="0" dirty="0"/>
              <a:t> van </a:t>
            </a:r>
            <a:r>
              <a:rPr lang="nl-NL" baseline="0" dirty="0" err="1"/>
              <a:t>ui.router</a:t>
            </a:r>
            <a:r>
              <a:rPr lang="nl-NL" baseline="0" dirty="0"/>
              <a:t> </a:t>
            </a:r>
            <a:r>
              <a:rPr lang="nl-NL" baseline="0" dirty="0" err="1"/>
              <a:t>library</a:t>
            </a:r>
            <a:endParaRPr lang="nl-NL" baseline="0" dirty="0"/>
          </a:p>
          <a:p>
            <a:pPr marL="342900" indent="-342900">
              <a:buFontTx/>
              <a:buChar char="-"/>
            </a:pPr>
            <a:r>
              <a:rPr lang="nl-NL" baseline="0" dirty="0" err="1"/>
              <a:t>Creation</a:t>
            </a:r>
            <a:r>
              <a:rPr lang="nl-NL" baseline="0" dirty="0"/>
              <a:t> of </a:t>
            </a:r>
            <a:r>
              <a:rPr lang="nl-NL" baseline="0" dirty="0" err="1"/>
              <a:t>dependencies</a:t>
            </a:r>
            <a:r>
              <a:rPr lang="nl-NL" baseline="0" dirty="0"/>
              <a:t> </a:t>
            </a:r>
            <a:r>
              <a:rPr lang="nl-NL" baseline="0" dirty="0" err="1"/>
              <a:t>to</a:t>
            </a:r>
            <a:r>
              <a:rPr lang="nl-NL" baseline="0" dirty="0"/>
              <a:t> </a:t>
            </a:r>
            <a:r>
              <a:rPr lang="nl-NL" baseline="0" dirty="0" err="1"/>
              <a:t>the</a:t>
            </a:r>
            <a:r>
              <a:rPr lang="nl-NL" baseline="0" dirty="0"/>
              <a:t> module</a:t>
            </a:r>
          </a:p>
          <a:p>
            <a:pPr marL="342900" indent="-342900">
              <a:buFontTx/>
              <a:buChar char="-"/>
            </a:pPr>
            <a:endParaRPr lang="nl-NL" baseline="0" dirty="0"/>
          </a:p>
          <a:p>
            <a:r>
              <a:rPr lang="nl-NL" sz="900" b="0" i="0" dirty="0">
                <a:effectLst/>
                <a:latin typeface="Lucida Grande"/>
                <a:ea typeface="Lucida Grande"/>
                <a:cs typeface="Lucida Grande"/>
                <a:sym typeface="Lucida Grande"/>
              </a:rPr>
              <a:t>- Separate </a:t>
            </a:r>
            <a:r>
              <a:rPr lang="nl-NL" sz="900" b="0" i="0" dirty="0" err="1">
                <a:effectLst/>
                <a:latin typeface="Lucida Grande"/>
                <a:ea typeface="Lucida Grande"/>
                <a:cs typeface="Lucida Grande"/>
                <a:sym typeface="Lucida Grande"/>
              </a:rPr>
              <a:t>the</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process</a:t>
            </a:r>
            <a:r>
              <a:rPr lang="nl-NL" sz="900" b="0" i="0" dirty="0">
                <a:effectLst/>
                <a:latin typeface="Lucida Grande"/>
                <a:ea typeface="Lucida Grande"/>
                <a:cs typeface="Lucida Grande"/>
                <a:sym typeface="Lucida Grande"/>
              </a:rPr>
              <a:t> of </a:t>
            </a:r>
            <a:r>
              <a:rPr lang="nl-NL" sz="900" b="0" i="0" dirty="0" err="1">
                <a:effectLst/>
                <a:latin typeface="Lucida Grande"/>
                <a:ea typeface="Lucida Grande"/>
                <a:cs typeface="Lucida Grande"/>
                <a:sym typeface="Lucida Grande"/>
              </a:rPr>
              <a:t>creation</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and</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consumption</a:t>
            </a:r>
            <a:r>
              <a:rPr lang="nl-NL" sz="900" b="0" i="0" dirty="0">
                <a:effectLst/>
                <a:latin typeface="Lucida Grande"/>
                <a:ea typeface="Lucida Grande"/>
                <a:cs typeface="Lucida Grande"/>
                <a:sym typeface="Lucida Grande"/>
              </a:rPr>
              <a:t> of </a:t>
            </a:r>
            <a:r>
              <a:rPr lang="nl-NL" sz="900" b="0" i="0" dirty="0" err="1">
                <a:effectLst/>
                <a:latin typeface="Lucida Grande"/>
                <a:ea typeface="Lucida Grande"/>
                <a:cs typeface="Lucida Grande"/>
                <a:sym typeface="Lucida Grande"/>
              </a:rPr>
              <a:t>dependencies</a:t>
            </a:r>
            <a:endParaRPr lang="nl-NL" sz="900" b="0" i="0" dirty="0">
              <a:effectLst/>
              <a:latin typeface="Lucida Grande"/>
              <a:ea typeface="Lucida Grande"/>
              <a:cs typeface="Lucida Grande"/>
              <a:sym typeface="Lucida Grande"/>
            </a:endParaRPr>
          </a:p>
          <a:p>
            <a:r>
              <a:rPr lang="nl-NL" sz="900" b="0" i="0" dirty="0">
                <a:effectLst/>
                <a:latin typeface="Lucida Grande"/>
                <a:ea typeface="Lucida Grande"/>
                <a:cs typeface="Lucida Grande"/>
                <a:sym typeface="Lucida Grande"/>
              </a:rPr>
              <a:t>- Let </a:t>
            </a:r>
            <a:r>
              <a:rPr lang="nl-NL" sz="900" b="0" i="0" dirty="0" err="1">
                <a:effectLst/>
                <a:latin typeface="Lucida Grande"/>
                <a:ea typeface="Lucida Grande"/>
                <a:cs typeface="Lucida Grande"/>
                <a:sym typeface="Lucida Grande"/>
              </a:rPr>
              <a:t>the</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consumer</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worry</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only</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about</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how</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to</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use</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the</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dependency</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and</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leave</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the</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process</a:t>
            </a:r>
            <a:r>
              <a:rPr lang="nl-NL" sz="900" b="0" i="0" dirty="0">
                <a:effectLst/>
                <a:latin typeface="Lucida Grande"/>
                <a:ea typeface="Lucida Grande"/>
                <a:cs typeface="Lucida Grande"/>
                <a:sym typeface="Lucida Grande"/>
              </a:rPr>
              <a:t> of </a:t>
            </a:r>
            <a:r>
              <a:rPr lang="nl-NL" sz="900" b="0" i="0" dirty="0" err="1">
                <a:effectLst/>
                <a:latin typeface="Lucida Grande"/>
                <a:ea typeface="Lucida Grande"/>
                <a:cs typeface="Lucida Grande"/>
                <a:sym typeface="Lucida Grande"/>
              </a:rPr>
              <a:t>creation</a:t>
            </a:r>
            <a:r>
              <a:rPr lang="nl-NL" sz="900" b="0" i="0" dirty="0">
                <a:effectLst/>
                <a:latin typeface="Lucida Grande"/>
                <a:ea typeface="Lucida Grande"/>
                <a:cs typeface="Lucida Grande"/>
                <a:sym typeface="Lucida Grande"/>
              </a:rPr>
              <a:t> of </a:t>
            </a:r>
            <a:r>
              <a:rPr lang="nl-NL" sz="900" b="0" i="0" dirty="0" err="1">
                <a:effectLst/>
                <a:latin typeface="Lucida Grande"/>
                <a:ea typeface="Lucida Grande"/>
                <a:cs typeface="Lucida Grande"/>
                <a:sym typeface="Lucida Grande"/>
              </a:rPr>
              <a:t>the</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dependency</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to</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somebody</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else</a:t>
            </a:r>
            <a:endParaRPr lang="nl-NL" sz="900" b="0" i="0" dirty="0">
              <a:effectLst/>
              <a:latin typeface="Lucida Grande"/>
              <a:ea typeface="Lucida Grande"/>
              <a:cs typeface="Lucida Grande"/>
              <a:sym typeface="Lucida Grande"/>
            </a:endParaRPr>
          </a:p>
          <a:p>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Allow</a:t>
            </a:r>
            <a:r>
              <a:rPr lang="nl-NL" sz="900" b="0" i="0" dirty="0">
                <a:effectLst/>
                <a:latin typeface="Lucida Grande"/>
                <a:ea typeface="Lucida Grande"/>
                <a:cs typeface="Lucida Grande"/>
                <a:sym typeface="Lucida Grande"/>
              </a:rPr>
              <a:t> concurrent/independent </a:t>
            </a:r>
            <a:r>
              <a:rPr lang="nl-NL" sz="900" b="0" i="0" dirty="0" err="1">
                <a:effectLst/>
                <a:latin typeface="Lucida Grande"/>
                <a:ea typeface="Lucida Grande"/>
                <a:cs typeface="Lucida Grande"/>
                <a:sym typeface="Lucida Grande"/>
              </a:rPr>
              <a:t>development</a:t>
            </a:r>
            <a:r>
              <a:rPr lang="nl-NL" sz="900" b="0" i="0" dirty="0">
                <a:effectLst/>
                <a:latin typeface="Lucida Grande"/>
                <a:ea typeface="Lucida Grande"/>
                <a:cs typeface="Lucida Grande"/>
                <a:sym typeface="Lucida Grande"/>
              </a:rPr>
              <a:t> of </a:t>
            </a:r>
            <a:r>
              <a:rPr lang="nl-NL" sz="900" b="0" i="0" dirty="0" err="1">
                <a:effectLst/>
                <a:latin typeface="Lucida Grande"/>
                <a:ea typeface="Lucida Grande"/>
                <a:cs typeface="Lucida Grande"/>
                <a:sym typeface="Lucida Grande"/>
              </a:rPr>
              <a:t>the</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dependency</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and</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the</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dependent</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entity</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while</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only</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maintaing</a:t>
            </a:r>
            <a:r>
              <a:rPr lang="nl-NL" sz="900" b="0" i="0" dirty="0">
                <a:effectLst/>
                <a:latin typeface="Lucida Grande"/>
                <a:ea typeface="Lucida Grande"/>
                <a:cs typeface="Lucida Grande"/>
                <a:sym typeface="Lucida Grande"/>
              </a:rPr>
              <a:t> a </a:t>
            </a:r>
            <a:r>
              <a:rPr lang="nl-NL" sz="900" b="0" i="0" dirty="0" err="1">
                <a:effectLst/>
                <a:latin typeface="Lucida Grande"/>
                <a:ea typeface="Lucida Grande"/>
                <a:cs typeface="Lucida Grande"/>
                <a:sym typeface="Lucida Grande"/>
              </a:rPr>
              <a:t>known</a:t>
            </a:r>
            <a:r>
              <a:rPr lang="nl-NL" sz="900" b="0" i="0" dirty="0">
                <a:effectLst/>
                <a:latin typeface="Lucida Grande"/>
                <a:ea typeface="Lucida Grande"/>
                <a:cs typeface="Lucida Grande"/>
                <a:sym typeface="Lucida Grande"/>
              </a:rPr>
              <a:t> contract</a:t>
            </a:r>
          </a:p>
          <a:p>
            <a:pPr marL="171450" indent="-171450">
              <a:buFontTx/>
              <a:buChar char="-"/>
            </a:pPr>
            <a:r>
              <a:rPr lang="nl-NL" sz="900" b="0" i="0">
                <a:effectLst/>
                <a:latin typeface="Lucida Grande"/>
                <a:ea typeface="Lucida Grande"/>
                <a:cs typeface="Lucida Grande"/>
                <a:sym typeface="Lucida Grande"/>
              </a:rPr>
              <a:t>Facilitate </a:t>
            </a:r>
            <a:r>
              <a:rPr lang="nl-NL" sz="900" b="0" i="0" dirty="0" err="1">
                <a:effectLst/>
                <a:latin typeface="Lucida Grande"/>
                <a:ea typeface="Lucida Grande"/>
                <a:cs typeface="Lucida Grande"/>
                <a:sym typeface="Lucida Grande"/>
              </a:rPr>
              <a:t>changing</a:t>
            </a:r>
            <a:r>
              <a:rPr lang="nl-NL" sz="900" b="0" i="0" dirty="0">
                <a:effectLst/>
                <a:latin typeface="Lucida Grande"/>
                <a:ea typeface="Lucida Grande"/>
                <a:cs typeface="Lucida Grande"/>
                <a:sym typeface="Lucida Grande"/>
              </a:rPr>
              <a:t> of </a:t>
            </a:r>
            <a:r>
              <a:rPr lang="nl-NL" sz="900" b="0" i="0" dirty="0" err="1">
                <a:effectLst/>
                <a:latin typeface="Lucida Grande"/>
                <a:ea typeface="Lucida Grande"/>
                <a:cs typeface="Lucida Grande"/>
                <a:sym typeface="Lucida Grande"/>
              </a:rPr>
              <a:t>the</a:t>
            </a:r>
            <a:r>
              <a:rPr lang="nl-NL" sz="900" b="0" i="0" dirty="0">
                <a:effectLst/>
                <a:latin typeface="Lucida Grande"/>
                <a:ea typeface="Lucida Grande"/>
                <a:cs typeface="Lucida Grande"/>
                <a:sym typeface="Lucida Grande"/>
              </a:rPr>
              <a:t> </a:t>
            </a:r>
            <a:r>
              <a:rPr lang="nl-NL" sz="900" b="0" i="0" dirty="0" err="1">
                <a:effectLst/>
                <a:latin typeface="Lucida Grande"/>
                <a:ea typeface="Lucida Grande"/>
                <a:cs typeface="Lucida Grande"/>
                <a:sym typeface="Lucida Grande"/>
              </a:rPr>
              <a:t>dependencies</a:t>
            </a:r>
            <a:r>
              <a:rPr lang="nl-NL" sz="900" b="0" i="0" dirty="0">
                <a:effectLst/>
                <a:latin typeface="Lucida Grande"/>
                <a:ea typeface="Lucida Grande"/>
                <a:cs typeface="Lucida Grande"/>
                <a:sym typeface="Lucida Grande"/>
              </a:rPr>
              <a:t> </a:t>
            </a:r>
            <a:r>
              <a:rPr lang="nl-NL" sz="900" b="0" i="0" err="1">
                <a:effectLst/>
                <a:latin typeface="Lucida Grande"/>
                <a:ea typeface="Lucida Grande"/>
                <a:cs typeface="Lucida Grande"/>
                <a:sym typeface="Lucida Grande"/>
              </a:rPr>
              <a:t>when</a:t>
            </a:r>
            <a:r>
              <a:rPr lang="nl-NL" sz="900" b="0" i="0">
                <a:effectLst/>
                <a:latin typeface="Lucida Grande"/>
                <a:ea typeface="Lucida Grande"/>
                <a:cs typeface="Lucida Grande"/>
                <a:sym typeface="Lucida Grande"/>
              </a:rPr>
              <a:t> needed</a:t>
            </a:r>
            <a:endParaRPr lang="nl-NL" dirty="0">
              <a:latin typeface="Lucida Grande"/>
              <a:ea typeface="Lucida Grande"/>
              <a:cs typeface="Lucida Grande"/>
              <a:sym typeface="Lucida Grande"/>
            </a:endParaRPr>
          </a:p>
          <a:p>
            <a:pPr marL="171450" indent="-171450">
              <a:buFontTx/>
              <a:buChar char="-"/>
            </a:pPr>
            <a:endParaRPr lang="nl-NL" dirty="0">
              <a:latin typeface="Lucida Grande"/>
              <a:ea typeface="Lucida Grande"/>
              <a:cs typeface="Lucida Grande"/>
              <a:sym typeface="Lucida Grande"/>
            </a:endParaRPr>
          </a:p>
          <a:p>
            <a:pPr marL="171450" indent="-171450">
              <a:buFontTx/>
              <a:buChar char="-"/>
            </a:pPr>
            <a:r>
              <a:rPr lang="nl-NL" dirty="0"/>
              <a:t> </a:t>
            </a:r>
            <a:r>
              <a:rPr lang="nl-NL" dirty="0" err="1"/>
              <a:t>testing</a:t>
            </a:r>
            <a:r>
              <a:rPr lang="nl-NL" dirty="0"/>
              <a:t> </a:t>
            </a:r>
            <a:r>
              <a:rPr lang="nl-NL" dirty="0" err="1"/>
              <a:t>components</a:t>
            </a:r>
            <a:r>
              <a:rPr lang="nl-NL" dirty="0"/>
              <a:t> </a:t>
            </a:r>
            <a:r>
              <a:rPr lang="nl-NL" dirty="0" err="1"/>
              <a:t>much</a:t>
            </a:r>
            <a:r>
              <a:rPr lang="nl-NL" dirty="0"/>
              <a:t> </a:t>
            </a:r>
            <a:r>
              <a:rPr lang="nl-NL" dirty="0" err="1"/>
              <a:t>easier</a:t>
            </a:r>
            <a:r>
              <a:rPr lang="nl-NL" dirty="0"/>
              <a:t>, </a:t>
            </a:r>
            <a:r>
              <a:rPr lang="nl-NL" dirty="0" err="1"/>
              <a:t>because</a:t>
            </a:r>
            <a:r>
              <a:rPr lang="nl-NL" dirty="0"/>
              <a:t> </a:t>
            </a:r>
            <a:r>
              <a:rPr lang="nl-NL" dirty="0" err="1"/>
              <a:t>you</a:t>
            </a:r>
            <a:r>
              <a:rPr lang="nl-NL" dirty="0"/>
              <a:t> </a:t>
            </a:r>
            <a:r>
              <a:rPr lang="nl-NL" dirty="0" err="1"/>
              <a:t>can</a:t>
            </a:r>
            <a:r>
              <a:rPr lang="nl-NL" dirty="0"/>
              <a:t> pass in a </a:t>
            </a:r>
            <a:r>
              <a:rPr lang="nl-NL" dirty="0" err="1"/>
              <a:t>component's</a:t>
            </a:r>
            <a:r>
              <a:rPr lang="nl-NL" dirty="0"/>
              <a:t> </a:t>
            </a:r>
            <a:r>
              <a:rPr lang="nl-NL" dirty="0" err="1"/>
              <a:t>dependencies</a:t>
            </a:r>
            <a:r>
              <a:rPr lang="nl-NL" dirty="0"/>
              <a:t> </a:t>
            </a:r>
            <a:r>
              <a:rPr lang="nl-NL" dirty="0" err="1"/>
              <a:t>and</a:t>
            </a:r>
            <a:r>
              <a:rPr lang="nl-NL" dirty="0"/>
              <a:t> </a:t>
            </a:r>
            <a:r>
              <a:rPr lang="nl-NL" dirty="0" err="1"/>
              <a:t>stub</a:t>
            </a:r>
            <a:r>
              <a:rPr lang="nl-NL" dirty="0"/>
              <a:t> or </a:t>
            </a:r>
            <a:r>
              <a:rPr lang="nl-NL" dirty="0" err="1"/>
              <a:t>mock</a:t>
            </a:r>
            <a:r>
              <a:rPr lang="nl-NL" dirty="0"/>
              <a:t> </a:t>
            </a:r>
            <a:r>
              <a:rPr lang="nl-NL" dirty="0" err="1"/>
              <a:t>them</a:t>
            </a:r>
            <a:r>
              <a:rPr lang="nl-NL" dirty="0"/>
              <a:t> as </a:t>
            </a:r>
            <a:r>
              <a:rPr lang="nl-NL" dirty="0" err="1"/>
              <a:t>you</a:t>
            </a:r>
            <a:r>
              <a:rPr lang="nl-NL" dirty="0"/>
              <a:t> </a:t>
            </a:r>
            <a:r>
              <a:rPr lang="nl-NL" dirty="0" err="1"/>
              <a:t>wish</a:t>
            </a:r>
            <a:r>
              <a:rPr lang="nl-NL"/>
              <a:t>.</a:t>
            </a:r>
            <a:br>
              <a:rPr lang="nl-NL" dirty="0"/>
            </a:br>
            <a:endParaRPr lang="nl-NL" dirty="0"/>
          </a:p>
          <a:p>
            <a:endParaRPr lang="en-US"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936700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nl-NL" dirty="0"/>
              <a:t>Component </a:t>
            </a:r>
            <a:r>
              <a:rPr lang="nl-NL" dirty="0" err="1"/>
              <a:t>should</a:t>
            </a:r>
            <a:r>
              <a:rPr lang="nl-NL" dirty="0"/>
              <a:t> never </a:t>
            </a:r>
            <a:r>
              <a:rPr lang="nl-NL" dirty="0" err="1"/>
              <a:t>modify</a:t>
            </a:r>
            <a:r>
              <a:rPr lang="nl-NL" dirty="0"/>
              <a:t> </a:t>
            </a:r>
            <a:r>
              <a:rPr lang="nl-NL" dirty="0" err="1"/>
              <a:t>any</a:t>
            </a:r>
            <a:r>
              <a:rPr lang="nl-NL" dirty="0"/>
              <a:t> data or DOM</a:t>
            </a:r>
            <a:r>
              <a:rPr lang="nl-NL" baseline="0" dirty="0"/>
              <a:t> </a:t>
            </a:r>
            <a:r>
              <a:rPr lang="nl-NL" baseline="0" dirty="0" err="1"/>
              <a:t>that</a:t>
            </a:r>
            <a:r>
              <a:rPr lang="nl-NL" baseline="0" dirty="0"/>
              <a:t> is out of </a:t>
            </a:r>
            <a:r>
              <a:rPr lang="nl-NL" baseline="0" dirty="0" err="1"/>
              <a:t>their</a:t>
            </a:r>
            <a:r>
              <a:rPr lang="nl-NL" baseline="0" dirty="0"/>
              <a:t> </a:t>
            </a:r>
            <a:r>
              <a:rPr lang="nl-NL" baseline="0" dirty="0" err="1"/>
              <a:t>own</a:t>
            </a:r>
            <a:r>
              <a:rPr lang="nl-NL" baseline="0" dirty="0"/>
              <a:t> scope. (</a:t>
            </a:r>
            <a:r>
              <a:rPr lang="nl-NL" baseline="0" dirty="0" err="1"/>
              <a:t>normally</a:t>
            </a:r>
            <a:r>
              <a:rPr lang="nl-NL" baseline="0" dirty="0"/>
              <a:t> </a:t>
            </a:r>
            <a:r>
              <a:rPr lang="nl-NL" baseline="0" dirty="0" err="1"/>
              <a:t>through</a:t>
            </a:r>
            <a:r>
              <a:rPr lang="nl-NL" baseline="0" dirty="0"/>
              <a:t> scope </a:t>
            </a:r>
            <a:r>
              <a:rPr lang="nl-NL" baseline="0" dirty="0" err="1"/>
              <a:t>inheritance</a:t>
            </a:r>
            <a:r>
              <a:rPr lang="nl-NL" baseline="0" dirty="0"/>
              <a:t> </a:t>
            </a:r>
            <a:r>
              <a:rPr lang="nl-NL" baseline="0" dirty="0" err="1"/>
              <a:t>and</a:t>
            </a:r>
            <a:r>
              <a:rPr lang="nl-NL" baseline="0" dirty="0"/>
              <a:t> </a:t>
            </a:r>
            <a:r>
              <a:rPr lang="nl-NL" baseline="0" dirty="0" err="1"/>
              <a:t>watches</a:t>
            </a:r>
            <a:r>
              <a:rPr lang="nl-NL" baseline="0" dirty="0"/>
              <a:t> </a:t>
            </a:r>
            <a:r>
              <a:rPr lang="nl-NL" baseline="0" dirty="0" err="1"/>
              <a:t>you</a:t>
            </a:r>
            <a:r>
              <a:rPr lang="nl-NL" baseline="0" dirty="0"/>
              <a:t> </a:t>
            </a:r>
            <a:r>
              <a:rPr lang="nl-NL" baseline="0" dirty="0" err="1"/>
              <a:t>can</a:t>
            </a:r>
            <a:r>
              <a:rPr lang="nl-NL" baseline="0" dirty="0"/>
              <a:t> </a:t>
            </a:r>
            <a:r>
              <a:rPr lang="nl-NL" baseline="0" dirty="0" err="1"/>
              <a:t>modify</a:t>
            </a:r>
            <a:r>
              <a:rPr lang="nl-NL" baseline="0" dirty="0"/>
              <a:t> </a:t>
            </a:r>
            <a:r>
              <a:rPr lang="nl-NL" baseline="0" dirty="0" err="1"/>
              <a:t>anything</a:t>
            </a:r>
            <a:r>
              <a:rPr lang="nl-NL" baseline="0" dirty="0"/>
              <a:t>) practical but </a:t>
            </a:r>
            <a:r>
              <a:rPr lang="nl-NL" baseline="0" dirty="0" err="1"/>
              <a:t>can</a:t>
            </a:r>
            <a:r>
              <a:rPr lang="nl-NL" baseline="0" dirty="0"/>
              <a:t> lead </a:t>
            </a:r>
            <a:r>
              <a:rPr lang="nl-NL" baseline="0" dirty="0" err="1"/>
              <a:t>to</a:t>
            </a:r>
            <a:r>
              <a:rPr lang="nl-NL" baseline="0" dirty="0"/>
              <a:t> </a:t>
            </a:r>
            <a:r>
              <a:rPr lang="nl-NL" baseline="0" dirty="0" err="1"/>
              <a:t>problems</a:t>
            </a:r>
            <a:r>
              <a:rPr lang="nl-NL" baseline="0" dirty="0"/>
              <a:t>. </a:t>
            </a:r>
          </a:p>
          <a:p>
            <a:pPr marL="228600" indent="-228600">
              <a:buAutoNum type="arabicPeriod"/>
            </a:pPr>
            <a:endParaRPr lang="nl-NL" baseline="0" dirty="0"/>
          </a:p>
          <a:p>
            <a:r>
              <a:rPr lang="nl-NL" dirty="0"/>
              <a:t>2.</a:t>
            </a:r>
            <a:r>
              <a:rPr lang="nl-NL" baseline="0" dirty="0"/>
              <a:t> </a:t>
            </a:r>
            <a:r>
              <a:rPr lang="nl-NL" dirty="0"/>
              <a:t>Different</a:t>
            </a:r>
            <a:r>
              <a:rPr lang="nl-NL" baseline="0" dirty="0"/>
              <a:t> kind of binding: </a:t>
            </a:r>
            <a:r>
              <a:rPr lang="nl-NL" baseline="0" dirty="0" err="1"/>
              <a:t>One</a:t>
            </a:r>
            <a:r>
              <a:rPr lang="nl-NL" baseline="0" dirty="0"/>
              <a:t> way binding </a:t>
            </a:r>
            <a:r>
              <a:rPr lang="nl-NL" baseline="0" dirty="0" err="1"/>
              <a:t>and</a:t>
            </a:r>
            <a:r>
              <a:rPr lang="nl-NL" baseline="0" dirty="0"/>
              <a:t> </a:t>
            </a:r>
            <a:r>
              <a:rPr lang="nl-NL" baseline="0" dirty="0" err="1"/>
              <a:t>two</a:t>
            </a:r>
            <a:r>
              <a:rPr lang="nl-NL" baseline="0" dirty="0"/>
              <a:t> way binding: Best </a:t>
            </a:r>
            <a:r>
              <a:rPr lang="nl-NL" baseline="0" dirty="0" err="1"/>
              <a:t>practice</a:t>
            </a:r>
            <a:r>
              <a:rPr lang="nl-NL" baseline="0" dirty="0"/>
              <a:t> is </a:t>
            </a:r>
            <a:r>
              <a:rPr lang="nl-NL" baseline="0" dirty="0" err="1"/>
              <a:t>to</a:t>
            </a:r>
            <a:r>
              <a:rPr lang="nl-NL" baseline="0" dirty="0"/>
              <a:t> never change </a:t>
            </a:r>
            <a:r>
              <a:rPr lang="nl-NL" baseline="0" dirty="0" err="1"/>
              <a:t>the</a:t>
            </a:r>
            <a:r>
              <a:rPr lang="nl-NL" baseline="0" dirty="0"/>
              <a:t> property in </a:t>
            </a:r>
            <a:r>
              <a:rPr lang="nl-NL" baseline="0" dirty="0" err="1"/>
              <a:t>the</a:t>
            </a:r>
            <a:r>
              <a:rPr lang="nl-NL" baseline="0" dirty="0"/>
              <a:t> component scope as </a:t>
            </a:r>
            <a:r>
              <a:rPr lang="nl-NL" baseline="0" dirty="0" err="1"/>
              <a:t>it</a:t>
            </a:r>
            <a:r>
              <a:rPr lang="nl-NL" baseline="0" dirty="0"/>
              <a:t> </a:t>
            </a:r>
            <a:r>
              <a:rPr lang="nl-NL" baseline="0" dirty="0" err="1"/>
              <a:t>will</a:t>
            </a:r>
            <a:r>
              <a:rPr lang="nl-NL" baseline="0" dirty="0"/>
              <a:t> </a:t>
            </a:r>
            <a:r>
              <a:rPr lang="nl-NL" baseline="0" dirty="0" err="1"/>
              <a:t>also</a:t>
            </a:r>
            <a:r>
              <a:rPr lang="nl-NL" baseline="0" dirty="0"/>
              <a:t> change </a:t>
            </a:r>
            <a:r>
              <a:rPr lang="nl-NL" baseline="0" dirty="0" err="1"/>
              <a:t>the</a:t>
            </a:r>
            <a:r>
              <a:rPr lang="nl-NL" baseline="0" dirty="0"/>
              <a:t> </a:t>
            </a:r>
            <a:r>
              <a:rPr lang="nl-NL" baseline="0" dirty="0" err="1"/>
              <a:t>parent</a:t>
            </a:r>
            <a:r>
              <a:rPr lang="nl-NL" baseline="0" dirty="0"/>
              <a:t> scope. </a:t>
            </a:r>
          </a:p>
          <a:p>
            <a:endParaRPr lang="nl-NL" baseline="0" dirty="0"/>
          </a:p>
          <a:p>
            <a:r>
              <a:rPr lang="nl-NL" baseline="0" dirty="0"/>
              <a:t>3. </a:t>
            </a:r>
            <a:r>
              <a:rPr lang="nl-NL" baseline="0" dirty="0" err="1"/>
              <a:t>Lifecycle</a:t>
            </a:r>
            <a:r>
              <a:rPr lang="nl-NL" baseline="0" dirty="0"/>
              <a:t> </a:t>
            </a:r>
            <a:r>
              <a:rPr lang="nl-NL" baseline="0" dirty="0" err="1"/>
              <a:t>hooks</a:t>
            </a:r>
            <a:r>
              <a:rPr lang="nl-NL" baseline="0" dirty="0"/>
              <a:t> </a:t>
            </a:r>
            <a:r>
              <a:rPr lang="nl-NL" sz="900" b="0" i="0" kern="1200" dirty="0">
                <a:solidFill>
                  <a:schemeClr val="tx1"/>
                </a:solidFill>
                <a:effectLst/>
                <a:latin typeface="Segoe UI Light" pitchFamily="34" charset="0"/>
                <a:ea typeface="+mn-ea"/>
                <a:cs typeface="+mn-cs"/>
              </a:rPr>
              <a:t>$</a:t>
            </a:r>
            <a:r>
              <a:rPr lang="nl-NL" sz="900" b="0" i="0" kern="1200" dirty="0" err="1">
                <a:solidFill>
                  <a:schemeClr val="tx1"/>
                </a:solidFill>
                <a:effectLst/>
                <a:latin typeface="Segoe UI Light" pitchFamily="34" charset="0"/>
                <a:ea typeface="+mn-ea"/>
                <a:cs typeface="+mn-cs"/>
              </a:rPr>
              <a:t>onInit</a:t>
            </a:r>
            <a:r>
              <a:rPr lang="nl-NL" sz="900" b="0" i="0" kern="1200" dirty="0">
                <a:solidFill>
                  <a:schemeClr val="tx1"/>
                </a:solidFill>
                <a:effectLst/>
                <a:latin typeface="Segoe UI Light" pitchFamily="34" charset="0"/>
                <a:ea typeface="+mn-ea"/>
                <a:cs typeface="+mn-cs"/>
              </a:rPr>
              <a:t>(), </a:t>
            </a:r>
            <a:r>
              <a:rPr lang="nl-NL" sz="900" b="0" i="0" kern="1200" dirty="0" err="1">
                <a:solidFill>
                  <a:schemeClr val="tx1"/>
                </a:solidFill>
                <a:effectLst/>
                <a:latin typeface="Segoe UI Light" pitchFamily="34" charset="0"/>
                <a:ea typeface="+mn-ea"/>
                <a:cs typeface="+mn-cs"/>
              </a:rPr>
              <a:t>onchange</a:t>
            </a:r>
            <a:r>
              <a:rPr lang="nl-NL" sz="900" b="0" i="0" kern="1200" dirty="0">
                <a:solidFill>
                  <a:schemeClr val="tx1"/>
                </a:solidFill>
                <a:effectLst/>
                <a:latin typeface="Segoe UI Light" pitchFamily="34" charset="0"/>
                <a:ea typeface="+mn-ea"/>
                <a:cs typeface="+mn-cs"/>
              </a:rPr>
              <a:t>, </a:t>
            </a:r>
            <a:r>
              <a:rPr lang="nl-NL" sz="900" b="0" i="0" kern="1200" dirty="0" err="1">
                <a:solidFill>
                  <a:schemeClr val="tx1"/>
                </a:solidFill>
                <a:effectLst/>
                <a:latin typeface="Segoe UI Light" pitchFamily="34" charset="0"/>
                <a:ea typeface="+mn-ea"/>
                <a:cs typeface="+mn-cs"/>
              </a:rPr>
              <a:t>doCheck</a:t>
            </a:r>
            <a:r>
              <a:rPr lang="nl-NL" sz="900" b="0" i="0" kern="1200" dirty="0">
                <a:solidFill>
                  <a:schemeClr val="tx1"/>
                </a:solidFill>
                <a:effectLst/>
                <a:latin typeface="Segoe UI Light" pitchFamily="34" charset="0"/>
                <a:ea typeface="+mn-ea"/>
                <a:cs typeface="+mn-cs"/>
              </a:rPr>
              <a:t> (</a:t>
            </a:r>
            <a:r>
              <a:rPr lang="nl-NL" sz="900" b="0" i="0" kern="1200" dirty="0" err="1">
                <a:solidFill>
                  <a:schemeClr val="tx1"/>
                </a:solidFill>
                <a:effectLst/>
                <a:latin typeface="Segoe UI Light" pitchFamily="34" charset="0"/>
                <a:ea typeface="+mn-ea"/>
                <a:cs typeface="+mn-cs"/>
              </a:rPr>
              <a:t>called</a:t>
            </a:r>
            <a:r>
              <a:rPr lang="nl-NL" sz="900" b="0" i="0" kern="1200" dirty="0">
                <a:solidFill>
                  <a:schemeClr val="tx1"/>
                </a:solidFill>
                <a:effectLst/>
                <a:latin typeface="Segoe UI Light" pitchFamily="34" charset="0"/>
                <a:ea typeface="+mn-ea"/>
                <a:cs typeface="+mn-cs"/>
              </a:rPr>
              <a:t> on </a:t>
            </a:r>
            <a:r>
              <a:rPr lang="nl-NL" sz="900" b="0" i="0" kern="1200" dirty="0" err="1">
                <a:solidFill>
                  <a:schemeClr val="tx1"/>
                </a:solidFill>
                <a:effectLst/>
                <a:latin typeface="Segoe UI Light" pitchFamily="34" charset="0"/>
                <a:ea typeface="+mn-ea"/>
                <a:cs typeface="+mn-cs"/>
              </a:rPr>
              <a:t>each</a:t>
            </a:r>
            <a:r>
              <a:rPr lang="nl-NL" sz="900" b="0" i="0" kern="1200" dirty="0">
                <a:solidFill>
                  <a:schemeClr val="tx1"/>
                </a:solidFill>
                <a:effectLst/>
                <a:latin typeface="Segoe UI Light" pitchFamily="34" charset="0"/>
                <a:ea typeface="+mn-ea"/>
                <a:cs typeface="+mn-cs"/>
              </a:rPr>
              <a:t> </a:t>
            </a:r>
            <a:r>
              <a:rPr lang="nl-NL" sz="900" b="0" i="0" kern="1200" dirty="0" err="1">
                <a:solidFill>
                  <a:schemeClr val="tx1"/>
                </a:solidFill>
                <a:effectLst/>
                <a:latin typeface="Segoe UI Light" pitchFamily="34" charset="0"/>
                <a:ea typeface="+mn-ea"/>
                <a:cs typeface="+mn-cs"/>
              </a:rPr>
              <a:t>digest</a:t>
            </a:r>
            <a:r>
              <a:rPr lang="nl-NL" sz="900" b="0" i="0" kern="1200" dirty="0">
                <a:solidFill>
                  <a:schemeClr val="tx1"/>
                </a:solidFill>
                <a:effectLst/>
                <a:latin typeface="Segoe UI Light" pitchFamily="34" charset="0"/>
                <a:ea typeface="+mn-ea"/>
                <a:cs typeface="+mn-cs"/>
              </a:rPr>
              <a:t>), </a:t>
            </a:r>
            <a:r>
              <a:rPr lang="nl-NL" sz="900" b="0" i="0" kern="1200" dirty="0" err="1">
                <a:solidFill>
                  <a:schemeClr val="tx1"/>
                </a:solidFill>
                <a:effectLst/>
                <a:latin typeface="Segoe UI Light" pitchFamily="34" charset="0"/>
                <a:ea typeface="+mn-ea"/>
                <a:cs typeface="+mn-cs"/>
              </a:rPr>
              <a:t>onDestroy</a:t>
            </a:r>
            <a:r>
              <a:rPr lang="nl-NL" sz="900" b="0" i="0" kern="1200" dirty="0">
                <a:solidFill>
                  <a:schemeClr val="tx1"/>
                </a:solidFill>
                <a:effectLst/>
                <a:latin typeface="Segoe UI Light" pitchFamily="34" charset="0"/>
                <a:ea typeface="+mn-ea"/>
                <a:cs typeface="+mn-cs"/>
              </a:rPr>
              <a:t>, </a:t>
            </a:r>
            <a:r>
              <a:rPr lang="nl-NL" sz="900" b="0" i="0" kern="1200" dirty="0" err="1">
                <a:solidFill>
                  <a:schemeClr val="tx1"/>
                </a:solidFill>
                <a:effectLst/>
                <a:latin typeface="Segoe UI Light" pitchFamily="34" charset="0"/>
                <a:ea typeface="+mn-ea"/>
                <a:cs typeface="+mn-cs"/>
              </a:rPr>
              <a:t>postLink</a:t>
            </a:r>
            <a:endParaRPr lang="en-US"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734061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Feest van herkenning voor </a:t>
            </a:r>
            <a:r>
              <a:rPr lang="nl-NL" dirty="0" err="1"/>
              <a:t>back-end</a:t>
            </a:r>
            <a:endParaRPr lang="nl-NL" dirty="0"/>
          </a:p>
          <a:p>
            <a:r>
              <a:rPr lang="nl-NL" dirty="0"/>
              <a:t>Stap voor stap de vraagtekens vervangen door front-end technieken</a:t>
            </a:r>
          </a:p>
          <a:p>
            <a:endParaRPr lang="en-US"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912383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Isolated</a:t>
            </a:r>
            <a:r>
              <a:rPr lang="nl-NL" baseline="0" dirty="0"/>
              <a:t> </a:t>
            </a:r>
            <a:r>
              <a:rPr lang="nl-NL" baseline="0" dirty="0" err="1"/>
              <a:t>components</a:t>
            </a:r>
            <a:r>
              <a:rPr lang="nl-NL" baseline="0" dirty="0"/>
              <a:t> </a:t>
            </a:r>
            <a:r>
              <a:rPr lang="nl-NL" baseline="0" dirty="0" err="1"/>
              <a:t>that</a:t>
            </a:r>
            <a:r>
              <a:rPr lang="nl-NL" baseline="0" dirty="0"/>
              <a:t> are </a:t>
            </a:r>
            <a:r>
              <a:rPr lang="nl-NL" baseline="0" dirty="0" err="1"/>
              <a:t>composable</a:t>
            </a:r>
            <a:r>
              <a:rPr lang="nl-NL" baseline="0" dirty="0"/>
              <a:t>, </a:t>
            </a:r>
            <a:r>
              <a:rPr lang="nl-NL" baseline="0" dirty="0" err="1"/>
              <a:t>reusable</a:t>
            </a:r>
            <a:r>
              <a:rPr lang="nl-NL" baseline="0" dirty="0"/>
              <a:t> </a:t>
            </a:r>
            <a:r>
              <a:rPr lang="nl-NL" baseline="0" dirty="0" err="1"/>
              <a:t>and</a:t>
            </a:r>
            <a:r>
              <a:rPr lang="nl-NL" baseline="0" dirty="0"/>
              <a:t> </a:t>
            </a:r>
            <a:r>
              <a:rPr lang="nl-NL" baseline="0" dirty="0" err="1"/>
              <a:t>should</a:t>
            </a:r>
            <a:r>
              <a:rPr lang="nl-NL" baseline="0" dirty="0"/>
              <a:t> </a:t>
            </a:r>
            <a:r>
              <a:rPr lang="nl-NL" baseline="0" dirty="0" err="1"/>
              <a:t>work</a:t>
            </a:r>
            <a:r>
              <a:rPr lang="nl-NL" baseline="0" dirty="0"/>
              <a:t> </a:t>
            </a:r>
            <a:r>
              <a:rPr lang="nl-NL" baseline="0" dirty="0" err="1"/>
              <a:t>with</a:t>
            </a:r>
            <a:r>
              <a:rPr lang="nl-NL" baseline="0" dirty="0"/>
              <a:t> </a:t>
            </a:r>
            <a:r>
              <a:rPr lang="nl-NL" baseline="0" dirty="0" err="1"/>
              <a:t>other</a:t>
            </a:r>
            <a:r>
              <a:rPr lang="nl-NL" baseline="0" dirty="0"/>
              <a:t> pieces</a:t>
            </a:r>
          </a:p>
          <a:p>
            <a:r>
              <a:rPr lang="nl-NL" baseline="0" dirty="0"/>
              <a:t>- </a:t>
            </a:r>
            <a:r>
              <a:rPr lang="nl-NL" baseline="0" dirty="0" err="1"/>
              <a:t>dAta</a:t>
            </a:r>
            <a:r>
              <a:rPr lang="nl-NL" baseline="0" dirty="0"/>
              <a:t> flow </a:t>
            </a:r>
            <a:r>
              <a:rPr lang="nl-NL" baseline="0" dirty="0" err="1"/>
              <a:t>to</a:t>
            </a:r>
            <a:r>
              <a:rPr lang="nl-NL" baseline="0" dirty="0"/>
              <a:t> </a:t>
            </a:r>
            <a:r>
              <a:rPr lang="nl-NL" baseline="0" dirty="0" err="1"/>
              <a:t>the</a:t>
            </a:r>
            <a:r>
              <a:rPr lang="nl-NL" baseline="0" dirty="0"/>
              <a:t> </a:t>
            </a:r>
            <a:r>
              <a:rPr lang="nl-NL" baseline="0" dirty="0" err="1"/>
              <a:t>children</a:t>
            </a:r>
            <a:r>
              <a:rPr lang="nl-NL" baseline="0" dirty="0"/>
              <a:t>. </a:t>
            </a:r>
            <a:r>
              <a:rPr lang="nl-NL" baseline="0" dirty="0" err="1"/>
              <a:t>Children</a:t>
            </a:r>
            <a:r>
              <a:rPr lang="nl-NL" baseline="0" dirty="0"/>
              <a:t> are </a:t>
            </a:r>
            <a:r>
              <a:rPr lang="nl-NL" baseline="0" dirty="0" err="1"/>
              <a:t>responsible</a:t>
            </a:r>
            <a:r>
              <a:rPr lang="nl-NL" baseline="0" dirty="0"/>
              <a:t> </a:t>
            </a:r>
            <a:r>
              <a:rPr lang="nl-NL" baseline="0" dirty="0" err="1"/>
              <a:t>for</a:t>
            </a:r>
            <a:r>
              <a:rPr lang="nl-NL" baseline="0" dirty="0"/>
              <a:t> </a:t>
            </a:r>
            <a:r>
              <a:rPr lang="nl-NL" baseline="0" dirty="0" err="1"/>
              <a:t>propogating</a:t>
            </a:r>
            <a:r>
              <a:rPr lang="nl-NL" baseline="0" dirty="0"/>
              <a:t> events up </a:t>
            </a:r>
            <a:r>
              <a:rPr lang="nl-NL" baseline="0" dirty="0" err="1"/>
              <a:t>to</a:t>
            </a:r>
            <a:r>
              <a:rPr lang="nl-NL" baseline="0" dirty="0"/>
              <a:t> </a:t>
            </a:r>
            <a:r>
              <a:rPr lang="nl-NL" baseline="0" dirty="0" err="1"/>
              <a:t>the</a:t>
            </a:r>
            <a:r>
              <a:rPr lang="nl-NL" baseline="0" dirty="0"/>
              <a:t> </a:t>
            </a:r>
            <a:r>
              <a:rPr lang="nl-NL" baseline="0" dirty="0" err="1"/>
              <a:t>parent</a:t>
            </a:r>
            <a:endParaRPr lang="nl-NL" dirty="0"/>
          </a:p>
          <a:p>
            <a:pPr marL="342900" indent="-342900">
              <a:buFontTx/>
              <a:buChar char="-"/>
            </a:pPr>
            <a:endParaRPr lang="nl-NL" dirty="0"/>
          </a:p>
          <a:p>
            <a:pPr marL="342900" indent="-342900">
              <a:buFontTx/>
              <a:buChar char="-"/>
            </a:pPr>
            <a:endParaRPr lang="nl-NL" dirty="0"/>
          </a:p>
          <a:p>
            <a:endParaRPr lang="en-US"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410007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public </a:t>
            </a:r>
            <a:r>
              <a:rPr lang="en-US" dirty="0" err="1"/>
              <a:t>getTalks</a:t>
            </a:r>
            <a:r>
              <a:rPr lang="en-US" dirty="0"/>
              <a:t>() {          </a:t>
            </a:r>
          </a:p>
          <a:p>
            <a:r>
              <a:rPr lang="en-US" dirty="0"/>
              <a:t>	</a:t>
            </a:r>
            <a:r>
              <a:rPr lang="en-US" dirty="0" err="1"/>
              <a:t>this.talkService.getAllTalks</a:t>
            </a:r>
            <a:r>
              <a:rPr lang="en-US" dirty="0"/>
              <a:t>().then((talks: Talk[]) =&gt; {             t</a:t>
            </a:r>
          </a:p>
          <a:p>
            <a:r>
              <a:rPr lang="en-US" dirty="0"/>
              <a:t>		</a:t>
            </a:r>
            <a:r>
              <a:rPr lang="en-US" dirty="0" err="1"/>
              <a:t>his.talks</a:t>
            </a:r>
            <a:r>
              <a:rPr lang="en-US" dirty="0"/>
              <a:t> = talks;          </a:t>
            </a:r>
          </a:p>
          <a:p>
            <a:r>
              <a:rPr lang="en-US" dirty="0"/>
              <a:t>	 });      </a:t>
            </a:r>
          </a:p>
          <a:p>
            <a:r>
              <a:rPr lang="en-US" dirty="0"/>
              <a:t>}</a:t>
            </a:r>
          </a:p>
          <a:p>
            <a:endParaRPr lang="en-US" dirty="0"/>
          </a:p>
          <a:p>
            <a:r>
              <a:rPr lang="en-US" dirty="0"/>
              <a:t>public talks: Talk[];</a:t>
            </a:r>
          </a:p>
          <a:p>
            <a:endParaRPr lang="en-US" dirty="0"/>
          </a:p>
          <a:p>
            <a:r>
              <a:rPr lang="en-US" dirty="0"/>
              <a:t>Public title: string;</a:t>
            </a:r>
          </a:p>
          <a:p>
            <a:endParaRPr lang="en-US" dirty="0"/>
          </a:p>
          <a:p>
            <a:r>
              <a:rPr lang="en-US" dirty="0" err="1"/>
              <a:t>this.getTalks</a:t>
            </a:r>
            <a:r>
              <a:rPr lang="en-US" dirty="0"/>
              <a:t>();</a:t>
            </a:r>
          </a:p>
          <a:p>
            <a:r>
              <a:rPr lang="en-US" dirty="0" err="1"/>
              <a:t>This.title</a:t>
            </a:r>
            <a:r>
              <a:rPr lang="en-US" dirty="0"/>
              <a:t> = “Talks”</a:t>
            </a:r>
          </a:p>
          <a:p>
            <a:endParaRPr lang="en-US" dirty="0"/>
          </a:p>
          <a:p>
            <a:r>
              <a:rPr lang="en-US" dirty="0"/>
              <a:t>&lt;h2&gt;{{ </a:t>
            </a:r>
            <a:r>
              <a:rPr lang="en-US" dirty="0" err="1"/>
              <a:t>ctrl.title</a:t>
            </a:r>
            <a:r>
              <a:rPr lang="en-US" dirty="0"/>
              <a:t> }}&lt;/h2&gt;</a:t>
            </a:r>
          </a:p>
          <a:p>
            <a:r>
              <a:rPr lang="en-US" dirty="0"/>
              <a:t>&lt;table class="table table-striped"&gt;    </a:t>
            </a:r>
          </a:p>
          <a:p>
            <a:r>
              <a:rPr lang="en-US" dirty="0"/>
              <a:t>	&lt;</a:t>
            </a:r>
            <a:r>
              <a:rPr lang="en-US" dirty="0" err="1"/>
              <a:t>tr</a:t>
            </a:r>
            <a:r>
              <a:rPr lang="en-US" dirty="0"/>
              <a:t> ng-repeat="talk in </a:t>
            </a:r>
            <a:r>
              <a:rPr lang="en-US" dirty="0" err="1"/>
              <a:t>ctrl.talks</a:t>
            </a:r>
            <a:r>
              <a:rPr lang="en-US" dirty="0"/>
              <a:t>"&gt;        </a:t>
            </a:r>
          </a:p>
          <a:p>
            <a:r>
              <a:rPr lang="en-US" dirty="0"/>
              <a:t>		&lt;td&gt; {{ </a:t>
            </a:r>
            <a:r>
              <a:rPr lang="en-US" dirty="0" err="1"/>
              <a:t>talk.title</a:t>
            </a:r>
            <a:r>
              <a:rPr lang="en-US" dirty="0"/>
              <a:t> }} &lt;td&gt;    </a:t>
            </a:r>
          </a:p>
          <a:p>
            <a:r>
              <a:rPr lang="en-US" dirty="0"/>
              <a:t>	&lt;/</a:t>
            </a:r>
            <a:r>
              <a:rPr lang="en-US" dirty="0" err="1"/>
              <a:t>tr</a:t>
            </a:r>
            <a:r>
              <a:rPr lang="en-US" dirty="0"/>
              <a:t>&gt;    </a:t>
            </a:r>
          </a:p>
          <a:p>
            <a:r>
              <a:rPr lang="en-US" dirty="0"/>
              <a:t>&lt;/table&gt;</a:t>
            </a:r>
            <a:endParaRPr lang="nl-NL" dirty="0"/>
          </a:p>
          <a:p>
            <a:endParaRPr lang="en-US"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261709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10/4/2016 12:10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96675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10/4/2016 12:10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27</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6204453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10/4/2016 12:10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005930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10/4/2016 12:10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29</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671567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10/4/2016 12:10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5338299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10/4/2016 12:10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8964520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10/4/2016 12:10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6180654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10/4/2016 12:10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881125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Javascript</a:t>
            </a:r>
            <a:r>
              <a:rPr lang="en-US" dirty="0"/>
              <a:t> global variables</a:t>
            </a:r>
          </a:p>
          <a:p>
            <a:r>
              <a:rPr lang="en-US" dirty="0"/>
              <a:t>Strange (sometimes) unpredictable </a:t>
            </a:r>
            <a:r>
              <a:rPr lang="en-US" dirty="0" err="1"/>
              <a:t>behaviour</a:t>
            </a:r>
            <a:r>
              <a:rPr lang="en-US" dirty="0"/>
              <a:t> </a:t>
            </a:r>
          </a:p>
          <a:p>
            <a:r>
              <a:rPr lang="en-US" dirty="0"/>
              <a:t>No modularity – no</a:t>
            </a:r>
            <a:r>
              <a:rPr lang="en-US" baseline="0" dirty="0"/>
              <a:t> information hiding, interfaces between components</a:t>
            </a:r>
            <a:endParaRPr lang="en-US" dirty="0"/>
          </a:p>
          <a:p>
            <a:r>
              <a:rPr lang="en-US" dirty="0"/>
              <a:t> (</a:t>
            </a:r>
            <a:r>
              <a:rPr lang="en-US" dirty="0" err="1"/>
              <a:t>Geen</a:t>
            </a:r>
            <a:r>
              <a:rPr lang="en-US" dirty="0"/>
              <a:t> OO </a:t>
            </a:r>
            <a:r>
              <a:rPr lang="en-US" dirty="0" err="1"/>
              <a:t>paradigma</a:t>
            </a:r>
            <a:r>
              <a:rPr lang="en-US" dirty="0"/>
              <a:t>) - immediately invoked function expression (IIFE)</a:t>
            </a:r>
          </a:p>
          <a:p>
            <a:r>
              <a:rPr lang="en-US" dirty="0"/>
              <a:t>IE support nog </a:t>
            </a:r>
            <a:r>
              <a:rPr lang="en-US" dirty="0" err="1"/>
              <a:t>vbscript</a:t>
            </a:r>
            <a:r>
              <a:rPr lang="en-US" dirty="0"/>
              <a:t>, chromium dart</a:t>
            </a:r>
          </a:p>
          <a:p>
            <a:r>
              <a:rPr lang="en-US" dirty="0" err="1"/>
              <a:t>Javascript</a:t>
            </a:r>
            <a:r>
              <a:rPr lang="en-US" dirty="0"/>
              <a:t> scaled </a:t>
            </a:r>
            <a:r>
              <a:rPr lang="en-US" dirty="0" err="1"/>
              <a:t>helemaal</a:t>
            </a:r>
            <a:r>
              <a:rPr lang="en-US" dirty="0"/>
              <a:t> </a:t>
            </a:r>
            <a:r>
              <a:rPr lang="en-US" dirty="0" err="1"/>
              <a:t>niet</a:t>
            </a:r>
            <a:endParaRPr lang="en-US" dirty="0"/>
          </a:p>
          <a:p>
            <a:endParaRPr lang="en-US" dirty="0"/>
          </a:p>
          <a:p>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Javascript</a:t>
            </a:r>
            <a:r>
              <a:rPr lang="en-US" sz="900" b="0" i="0" kern="1200" dirty="0">
                <a:solidFill>
                  <a:schemeClr val="tx1"/>
                </a:solidFill>
                <a:effectLst/>
                <a:latin typeface="Segoe UI Light" pitchFamily="34" charset="0"/>
                <a:ea typeface="+mn-ea"/>
                <a:cs typeface="+mn-cs"/>
              </a:rPr>
              <a:t> makes me want to flip the table and say ”**** this shit", but </a:t>
            </a:r>
            <a:r>
              <a:rPr lang="en-US" sz="900" b="0" i="0" kern="1200" dirty="0" err="1">
                <a:solidFill>
                  <a:schemeClr val="tx1"/>
                </a:solidFill>
                <a:effectLst/>
                <a:latin typeface="Segoe UI Light" pitchFamily="34" charset="0"/>
                <a:ea typeface="+mn-ea"/>
                <a:cs typeface="+mn-cs"/>
              </a:rPr>
              <a:t>i</a:t>
            </a:r>
            <a:r>
              <a:rPr lang="en-US" sz="900" b="0" i="0" kern="1200" dirty="0">
                <a:solidFill>
                  <a:schemeClr val="tx1"/>
                </a:solidFill>
                <a:effectLst/>
                <a:latin typeface="Segoe UI Light" pitchFamily="34" charset="0"/>
                <a:ea typeface="+mn-ea"/>
                <a:cs typeface="+mn-cs"/>
              </a:rPr>
              <a:t> can never be sure what "this" refers to"</a:t>
            </a:r>
            <a:endParaRPr lang="en-US" dirty="0"/>
          </a:p>
          <a:p>
            <a:endParaRPr lang="en-US" dirty="0"/>
          </a:p>
          <a:p>
            <a:r>
              <a:rPr lang="en-US" dirty="0"/>
              <a:t>Dynamic typing makes a language</a:t>
            </a:r>
            <a:r>
              <a:rPr lang="en-US" baseline="0" dirty="0"/>
              <a:t> very flexible, but makes it hard for development</a:t>
            </a:r>
          </a:p>
          <a:p>
            <a:r>
              <a:rPr lang="en-US" sz="900" b="0" i="0" kern="1200" dirty="0">
                <a:solidFill>
                  <a:schemeClr val="tx1"/>
                </a:solidFill>
                <a:effectLst/>
                <a:latin typeface="Segoe UI Light" pitchFamily="34" charset="0"/>
                <a:ea typeface="+mn-ea"/>
                <a:cs typeface="+mn-cs"/>
              </a:rPr>
              <a:t>We’d like to know what properties an object in another file contains, what an invalid parameter to a function may be, or let us know when we use a variable in an improper scope. ES5 makes these things difficult on developers and on tooling.</a:t>
            </a:r>
            <a:endParaRPr lang="nl-NL"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10/4/2016 12:10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9432738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10/4/2016 12:10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34</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41402801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10/4/2016 12:10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35</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9811067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10/4/2016 12:10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858699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10/4/2016 12:10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37</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1787448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10/4/2016 12:10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330105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Geintereerd</a:t>
            </a:r>
            <a:r>
              <a:rPr lang="en-GB" baseline="0" dirty="0"/>
              <a:t> met Visual studio</a:t>
            </a:r>
            <a:endParaRPr lang="nl-NL"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8312831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10/4/2016 12:10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6446519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10/4/2016 12:10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1275837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10/4/2016 12:10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1084112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10/4/2016 12:10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4140959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584200" eaLnBrk="1" fontAlgn="auto" latinLnBrk="0" hangingPunct="1">
              <a:lnSpc>
                <a:spcPct val="100000"/>
              </a:lnSpc>
              <a:spcBef>
                <a:spcPts val="0"/>
              </a:spcBef>
              <a:spcAft>
                <a:spcPts val="0"/>
              </a:spcAft>
              <a:buClrTx/>
              <a:buSzTx/>
              <a:buFontTx/>
              <a:buNone/>
              <a:tabLst/>
              <a:defRPr/>
            </a:pPr>
            <a:r>
              <a:rPr lang="nl-NL" sz="1600" dirty="0" err="1"/>
              <a:t>https</a:t>
            </a:r>
            <a:r>
              <a:rPr lang="nl-NL" sz="1600" dirty="0"/>
              <a:t>://</a:t>
            </a:r>
            <a:r>
              <a:rPr lang="nl-NL" sz="1600" dirty="0" err="1"/>
              <a:t>github.com</a:t>
            </a:r>
            <a:r>
              <a:rPr lang="nl-NL" sz="1600" dirty="0"/>
              <a:t>/</a:t>
            </a:r>
            <a:r>
              <a:rPr lang="nl-NL" sz="1600" dirty="0" err="1"/>
              <a:t>jashkenas</a:t>
            </a:r>
            <a:r>
              <a:rPr lang="nl-NL" sz="1600" dirty="0"/>
              <a:t>/</a:t>
            </a:r>
            <a:r>
              <a:rPr lang="nl-NL" sz="1600" dirty="0" err="1"/>
              <a:t>coffeescript</a:t>
            </a:r>
            <a:r>
              <a:rPr lang="nl-NL" sz="1600" dirty="0"/>
              <a:t>/</a:t>
            </a:r>
            <a:r>
              <a:rPr lang="nl-NL" sz="1600" dirty="0" err="1"/>
              <a:t>wiki</a:t>
            </a:r>
            <a:r>
              <a:rPr lang="nl-NL" sz="1600" dirty="0"/>
              <a:t>/List-of-</a:t>
            </a:r>
            <a:r>
              <a:rPr lang="nl-NL" sz="1600" dirty="0" err="1"/>
              <a:t>languages</a:t>
            </a:r>
            <a:r>
              <a:rPr lang="nl-NL" sz="1600" dirty="0"/>
              <a:t>-</a:t>
            </a:r>
            <a:r>
              <a:rPr lang="nl-NL" sz="1600" dirty="0" err="1"/>
              <a:t>that</a:t>
            </a:r>
            <a:r>
              <a:rPr lang="nl-NL" sz="1600" dirty="0"/>
              <a:t>-</a:t>
            </a:r>
            <a:r>
              <a:rPr lang="nl-NL" sz="1600" dirty="0" err="1"/>
              <a:t>compile</a:t>
            </a:r>
            <a:r>
              <a:rPr lang="nl-NL" sz="1600" dirty="0"/>
              <a:t>-</a:t>
            </a:r>
            <a:r>
              <a:rPr lang="nl-NL" sz="1600" dirty="0" err="1"/>
              <a:t>to</a:t>
            </a:r>
            <a:r>
              <a:rPr lang="nl-NL" sz="1600" dirty="0"/>
              <a:t>-JS</a:t>
            </a:r>
          </a:p>
          <a:p>
            <a:r>
              <a:rPr lang="nl-NL" sz="1600" b="1" dirty="0"/>
              <a:t>Typescript</a:t>
            </a:r>
            <a:r>
              <a:rPr lang="nl-NL" sz="1600" dirty="0"/>
              <a:t>: Microsoft </a:t>
            </a:r>
            <a:r>
              <a:rPr lang="nl-NL" sz="1600" u="sng" dirty="0">
                <a:hlinkClick r:id="rId3" tooltip="Anders Hejlsberg"/>
              </a:rPr>
              <a:t>Anders Hejlsberg</a:t>
            </a:r>
            <a:r>
              <a:rPr lang="nl-NL" sz="1600" u="sng" dirty="0"/>
              <a:t> OO </a:t>
            </a:r>
            <a:r>
              <a:rPr lang="nl-NL" sz="1600" u="sng" dirty="0" err="1"/>
              <a:t>subset</a:t>
            </a:r>
            <a:r>
              <a:rPr lang="nl-NL" sz="1600" u="sng" dirty="0"/>
              <a:t> Javascript</a:t>
            </a:r>
            <a:endParaRPr lang="nl-NL" sz="1600" dirty="0"/>
          </a:p>
          <a:p>
            <a:r>
              <a:rPr lang="nl-NL" sz="1600" b="1" dirty="0" err="1"/>
              <a:t>Coffeescript</a:t>
            </a:r>
            <a:r>
              <a:rPr lang="nl-NL" sz="1600" dirty="0"/>
              <a:t>: Lijkt op </a:t>
            </a:r>
            <a:r>
              <a:rPr lang="nl-NL" sz="1600" dirty="0" err="1"/>
              <a:t>ruby</a:t>
            </a:r>
            <a:r>
              <a:rPr lang="nl-NL" sz="1600" dirty="0"/>
              <a:t>, python en </a:t>
            </a:r>
            <a:r>
              <a:rPr lang="nl-NL" sz="1600" dirty="0" err="1"/>
              <a:t>haskall</a:t>
            </a:r>
            <a:r>
              <a:rPr lang="nl-NL" sz="1600" dirty="0"/>
              <a:t>; voegt </a:t>
            </a:r>
            <a:r>
              <a:rPr lang="nl-NL" sz="1600" dirty="0" err="1"/>
              <a:t>static</a:t>
            </a:r>
            <a:r>
              <a:rPr lang="nl-NL" sz="1600" dirty="0"/>
              <a:t> </a:t>
            </a:r>
            <a:r>
              <a:rPr lang="nl-NL" sz="1600" dirty="0" err="1"/>
              <a:t>typing</a:t>
            </a:r>
            <a:r>
              <a:rPr lang="nl-NL" sz="1600" dirty="0"/>
              <a:t> toe</a:t>
            </a:r>
          </a:p>
          <a:p>
            <a:r>
              <a:rPr lang="nl-NL" sz="1600" b="1" dirty="0"/>
              <a:t>Babel: </a:t>
            </a:r>
            <a:r>
              <a:rPr lang="nl-NL" sz="1600" b="0" dirty="0"/>
              <a:t>Javascript</a:t>
            </a:r>
            <a:r>
              <a:rPr lang="nl-NL" sz="1600" b="0" baseline="0" dirty="0"/>
              <a:t> compiler </a:t>
            </a:r>
            <a:r>
              <a:rPr lang="nl-NL" sz="1600" b="0" baseline="0" dirty="0" err="1"/>
              <a:t>for</a:t>
            </a:r>
            <a:r>
              <a:rPr lang="nl-NL" sz="1600" b="0" baseline="0" dirty="0"/>
              <a:t> </a:t>
            </a:r>
            <a:r>
              <a:rPr lang="nl-NL" sz="900" b="0" i="0" kern="1200" dirty="0" err="1">
                <a:solidFill>
                  <a:schemeClr val="tx1"/>
                </a:solidFill>
                <a:effectLst/>
                <a:latin typeface="Segoe UI Light" pitchFamily="34" charset="0"/>
                <a:ea typeface="+mn-ea"/>
                <a:cs typeface="+mn-cs"/>
              </a:rPr>
              <a:t>ECMAScript</a:t>
            </a:r>
            <a:r>
              <a:rPr lang="nl-NL" sz="900" b="0" i="0" kern="1200" dirty="0">
                <a:solidFill>
                  <a:schemeClr val="tx1"/>
                </a:solidFill>
                <a:effectLst/>
                <a:latin typeface="Segoe UI Light" pitchFamily="34" charset="0"/>
                <a:ea typeface="+mn-ea"/>
                <a:cs typeface="+mn-cs"/>
              </a:rPr>
              <a:t> 2015</a:t>
            </a:r>
          </a:p>
          <a:p>
            <a:r>
              <a:rPr lang="nl-NL" sz="900" b="0" i="0" kern="1200" dirty="0">
                <a:solidFill>
                  <a:schemeClr val="tx1"/>
                </a:solidFill>
                <a:effectLst/>
                <a:latin typeface="Segoe UI Light" pitchFamily="34" charset="0"/>
                <a:ea typeface="+mn-ea"/>
                <a:cs typeface="+mn-cs"/>
              </a:rPr>
              <a:t>	</a:t>
            </a:r>
            <a:endParaRPr lang="nl-NL" sz="1600" b="1" dirty="0"/>
          </a:p>
          <a:p>
            <a:endParaRPr lang="nl-NL" sz="1600" dirty="0"/>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
        <p:nvSpPr>
          <p:cNvPr id="10" name="Date Placeholder 9"/>
          <p:cNvSpPr>
            <a:spLocks noGrp="1"/>
          </p:cNvSpPr>
          <p:nvPr>
            <p:ph type="dt" idx="13"/>
          </p:nvPr>
        </p:nvSpPr>
        <p:spPr/>
        <p:txBody>
          <a:bodyPr/>
          <a:lstStyle/>
          <a:p>
            <a:fld id="{79687EF5-0895-448F-A4AC-188A0D571FCC}" type="datetime8">
              <a:rPr lang="en-US" smtClean="0"/>
              <a:t>10/4/2016 12:10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0988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10/4/2016 12:10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44</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42405526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10/4/2016 12:10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45</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0471293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10/4/2016 12:10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3739311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10/4/2016 12:10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5110559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10/4/2016 12:10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Superset</a:t>
            </a:r>
            <a:r>
              <a:rPr lang="en-US" baseline="0" dirty="0"/>
              <a:t> </a:t>
            </a:r>
            <a:r>
              <a:rPr lang="en-US" baseline="0" dirty="0" err="1"/>
              <a:t>Javascript</a:t>
            </a:r>
            <a:r>
              <a:rPr lang="en-US" baseline="0" dirty="0"/>
              <a:t> builds on top of ES5 and includes features from ES6 and ES7 -&gt; compiles to ES3/ES5/ES6 </a:t>
            </a:r>
            <a:r>
              <a:rPr lang="en-US" baseline="0" dirty="0" err="1"/>
              <a:t>javascript</a:t>
            </a:r>
            <a:r>
              <a:rPr lang="en-US" baseline="0" dirty="0"/>
              <a:t> -&gt; do not need any special runtime</a:t>
            </a:r>
            <a:endParaRPr lang="en-US" dirty="0"/>
          </a:p>
          <a:p>
            <a:endParaRPr lang="en-US"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656349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nl-NL" dirty="0"/>
              <a:t>TSC is de typescript </a:t>
            </a:r>
            <a:r>
              <a:rPr lang="nl-NL" dirty="0" err="1"/>
              <a:t>compile</a:t>
            </a:r>
            <a:r>
              <a:rPr lang="nl-NL" dirty="0"/>
              <a:t>. De compiler doet niks met de javascript. Sterker nog, hij geeft </a:t>
            </a:r>
            <a:r>
              <a:rPr lang="nl-NL" dirty="0" err="1"/>
              <a:t>warnings</a:t>
            </a:r>
            <a:r>
              <a:rPr lang="nl-NL" dirty="0"/>
              <a:t> als er problemen zijn in de code</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10/4/2016 12:10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9</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510216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nl-NL" dirty="0"/>
              <a:t>type </a:t>
            </a:r>
            <a:r>
              <a:rPr lang="nl-NL" dirty="0" err="1"/>
              <a:t>inference</a:t>
            </a:r>
            <a:r>
              <a:rPr lang="nl-NL" dirty="0"/>
              <a:t> </a:t>
            </a:r>
          </a:p>
          <a:p>
            <a:endParaRPr lang="nl-NL" dirty="0"/>
          </a:p>
          <a:p>
            <a:r>
              <a:rPr lang="nl-NL" dirty="0" err="1"/>
              <a:t>Detect</a:t>
            </a:r>
            <a:r>
              <a:rPr lang="nl-NL" dirty="0"/>
              <a:t> </a:t>
            </a:r>
            <a:r>
              <a:rPr lang="nl-NL" dirty="0" err="1"/>
              <a:t>errors</a:t>
            </a:r>
            <a:r>
              <a:rPr lang="nl-NL" dirty="0"/>
              <a:t> </a:t>
            </a:r>
            <a:r>
              <a:rPr lang="nl-NL" dirty="0" err="1"/>
              <a:t>earlier</a:t>
            </a:r>
            <a:r>
              <a:rPr lang="nl-NL" dirty="0"/>
              <a:t> in </a:t>
            </a:r>
            <a:r>
              <a:rPr lang="nl-NL" dirty="0" err="1"/>
              <a:t>the</a:t>
            </a:r>
            <a:r>
              <a:rPr lang="nl-NL" dirty="0"/>
              <a:t> proces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10/4/2016 12:10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828892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Namespaces</a:t>
            </a:r>
            <a:r>
              <a:rPr lang="en-US"/>
              <a:t> </a:t>
            </a:r>
            <a:r>
              <a:rPr lang="en-US" dirty="0"/>
              <a:t>-&gt; put objects on a namespace instead of the global scope. </a:t>
            </a:r>
          </a:p>
          <a:p>
            <a:endParaRPr lang="en-US" dirty="0"/>
          </a:p>
          <a:p>
            <a:r>
              <a:rPr lang="en-US" dirty="0"/>
              <a:t>You</a:t>
            </a:r>
            <a:r>
              <a:rPr lang="en-US"/>
              <a:t> </a:t>
            </a:r>
            <a:r>
              <a:rPr lang="en-US" dirty="0"/>
              <a:t>can see a namespace as a namespace in </a:t>
            </a:r>
            <a:r>
              <a:rPr lang="en-US" dirty="0" err="1"/>
              <a:t>.net</a:t>
            </a:r>
            <a:endParaRPr lang="en-US" dirty="0"/>
          </a:p>
          <a:p>
            <a:endParaRPr lang="en-US" dirty="0"/>
          </a:p>
          <a:p>
            <a:r>
              <a:rPr lang="en-US"/>
              <a:t>The </a:t>
            </a:r>
            <a:r>
              <a:rPr lang="en-US" dirty="0"/>
              <a:t>namespace will be on the global scope and the objects can be obtained with using the specific namespace</a:t>
            </a:r>
          </a:p>
          <a:p>
            <a:endParaRPr lang="en-US" dirty="0"/>
          </a:p>
          <a:p>
            <a:r>
              <a:rPr lang="en-US"/>
              <a:t>+ Name collision of objects</a:t>
            </a:r>
            <a:endParaRPr lang="en-US"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960818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Typescript</a:t>
            </a:r>
            <a:r>
              <a:rPr lang="nl-NL"/>
              <a:t> </a:t>
            </a:r>
            <a:r>
              <a:rPr lang="nl-NL" dirty="0" err="1"/>
              <a:t>playground</a:t>
            </a:r>
            <a:r>
              <a:rPr lang="nl-NL" dirty="0"/>
              <a:t> -&gt; IDE </a:t>
            </a:r>
            <a:r>
              <a:rPr lang="nl-NL" dirty="0" err="1"/>
              <a:t>for</a:t>
            </a:r>
            <a:r>
              <a:rPr lang="nl-NL" dirty="0"/>
              <a:t> </a:t>
            </a:r>
            <a:r>
              <a:rPr lang="nl-NL" dirty="0" err="1"/>
              <a:t>playing</a:t>
            </a:r>
            <a:r>
              <a:rPr lang="nl-NL" dirty="0"/>
              <a:t> </a:t>
            </a:r>
            <a:r>
              <a:rPr lang="nl-NL" dirty="0" err="1"/>
              <a:t>around</a:t>
            </a:r>
            <a:r>
              <a:rPr lang="nl-NL" dirty="0"/>
              <a:t> in Typescript</a:t>
            </a:r>
          </a:p>
          <a:p>
            <a:r>
              <a:rPr lang="nl-NL"/>
              <a:t>Compiler </a:t>
            </a:r>
            <a:r>
              <a:rPr lang="nl-NL" dirty="0"/>
              <a:t>is </a:t>
            </a:r>
            <a:r>
              <a:rPr lang="nl-NL" dirty="0" err="1"/>
              <a:t>written</a:t>
            </a:r>
            <a:r>
              <a:rPr lang="nl-NL" dirty="0"/>
              <a:t> in Javascript</a:t>
            </a:r>
          </a:p>
          <a:p>
            <a:endParaRPr lang="nl-NL" dirty="0"/>
          </a:p>
          <a:p>
            <a:r>
              <a:rPr lang="nl-NL"/>
              <a:t>Refactor </a:t>
            </a:r>
            <a:r>
              <a:rPr lang="nl-NL" dirty="0"/>
              <a:t>“classic javascript” </a:t>
            </a:r>
            <a:r>
              <a:rPr lang="nl-NL" dirty="0" err="1"/>
              <a:t>to</a:t>
            </a:r>
            <a:r>
              <a:rPr lang="nl-NL" dirty="0"/>
              <a:t> typescript:</a:t>
            </a:r>
          </a:p>
          <a:p>
            <a:endParaRPr lang="nl-NL" dirty="0"/>
          </a:p>
          <a:p>
            <a:r>
              <a:rPr lang="nl-NL" dirty="0"/>
              <a:t>class </a:t>
            </a:r>
            <a:r>
              <a:rPr lang="nl-NL" dirty="0" err="1"/>
              <a:t>Greeter</a:t>
            </a:r>
            <a:r>
              <a:rPr lang="nl-NL" dirty="0"/>
              <a:t> {						</a:t>
            </a:r>
          </a:p>
          <a:p>
            <a:r>
              <a:rPr lang="nl-NL" dirty="0"/>
              <a:t>	</a:t>
            </a:r>
            <a:r>
              <a:rPr lang="nl-NL" dirty="0" err="1"/>
              <a:t>constructor</a:t>
            </a:r>
            <a:r>
              <a:rPr lang="nl-NL" dirty="0"/>
              <a:t>(public </a:t>
            </a:r>
            <a:r>
              <a:rPr lang="nl-NL" dirty="0" err="1"/>
              <a:t>greeting</a:t>
            </a:r>
            <a:r>
              <a:rPr lang="nl-NL" dirty="0"/>
              <a:t>: string) {}				</a:t>
            </a:r>
          </a:p>
          <a:p>
            <a:endParaRPr lang="nl-NL" dirty="0"/>
          </a:p>
          <a:p>
            <a:r>
              <a:rPr lang="nl-NL" dirty="0"/>
              <a:t>	public </a:t>
            </a:r>
            <a:r>
              <a:rPr lang="nl-NL" dirty="0" err="1"/>
              <a:t>greet</a:t>
            </a:r>
            <a:r>
              <a:rPr lang="nl-NL" dirty="0"/>
              <a:t>(): string {			</a:t>
            </a:r>
          </a:p>
          <a:p>
            <a:r>
              <a:rPr lang="nl-NL" dirty="0"/>
              <a:t>		return "</a:t>
            </a:r>
            <a:r>
              <a:rPr lang="nl-NL" dirty="0" err="1"/>
              <a:t>hello</a:t>
            </a:r>
            <a:r>
              <a:rPr lang="nl-NL" dirty="0"/>
              <a:t> " + </a:t>
            </a:r>
            <a:r>
              <a:rPr lang="nl-NL" dirty="0" err="1"/>
              <a:t>this.greeting</a:t>
            </a:r>
            <a:r>
              <a:rPr lang="nl-NL" dirty="0"/>
              <a:t>;		</a:t>
            </a:r>
          </a:p>
          <a:p>
            <a:r>
              <a:rPr lang="nl-NL" dirty="0"/>
              <a:t>	}	</a:t>
            </a:r>
          </a:p>
          <a:p>
            <a:r>
              <a:rPr lang="nl-NL" dirty="0"/>
              <a:t>}		</a:t>
            </a:r>
          </a:p>
          <a:p>
            <a:endParaRPr lang="nl-NL" dirty="0"/>
          </a:p>
          <a:p>
            <a:r>
              <a:rPr lang="nl-NL" dirty="0"/>
              <a:t>class </a:t>
            </a:r>
            <a:r>
              <a:rPr lang="nl-NL" dirty="0" err="1"/>
              <a:t>SadGreeter</a:t>
            </a:r>
            <a:r>
              <a:rPr lang="nl-NL" dirty="0"/>
              <a:t> </a:t>
            </a:r>
            <a:r>
              <a:rPr lang="nl-NL" dirty="0" err="1"/>
              <a:t>extends</a:t>
            </a:r>
            <a:r>
              <a:rPr lang="nl-NL" dirty="0"/>
              <a:t> </a:t>
            </a:r>
            <a:r>
              <a:rPr lang="nl-NL" dirty="0" err="1"/>
              <a:t>Greeter</a:t>
            </a:r>
            <a:r>
              <a:rPr lang="nl-NL" dirty="0"/>
              <a:t> {				</a:t>
            </a:r>
          </a:p>
          <a:p>
            <a:r>
              <a:rPr lang="nl-NL" dirty="0"/>
              <a:t>	public </a:t>
            </a:r>
            <a:r>
              <a:rPr lang="nl-NL" dirty="0" err="1"/>
              <a:t>greet</a:t>
            </a:r>
            <a:r>
              <a:rPr lang="nl-NL" dirty="0"/>
              <a:t>(): string {			</a:t>
            </a:r>
          </a:p>
          <a:p>
            <a:r>
              <a:rPr lang="nl-NL" dirty="0"/>
              <a:t>		return "bye " + </a:t>
            </a:r>
            <a:r>
              <a:rPr lang="nl-NL" dirty="0" err="1"/>
              <a:t>this.greeting</a:t>
            </a:r>
            <a:r>
              <a:rPr lang="nl-NL" dirty="0"/>
              <a:t>;		</a:t>
            </a:r>
          </a:p>
          <a:p>
            <a:r>
              <a:rPr lang="nl-NL" dirty="0"/>
              <a:t>	}	</a:t>
            </a:r>
          </a:p>
          <a:p>
            <a:r>
              <a:rPr lang="nl-NL" dirty="0"/>
              <a:t>}</a:t>
            </a:r>
          </a:p>
          <a:p>
            <a:r>
              <a:rPr lang="nl-NL" dirty="0"/>
              <a:t>let </a:t>
            </a:r>
            <a:r>
              <a:rPr lang="nl-NL" dirty="0" err="1"/>
              <a:t>greeter</a:t>
            </a:r>
            <a:r>
              <a:rPr lang="nl-NL" dirty="0"/>
              <a:t> = new </a:t>
            </a:r>
            <a:r>
              <a:rPr lang="nl-NL" dirty="0" err="1"/>
              <a:t>Greeter</a:t>
            </a:r>
            <a:r>
              <a:rPr lang="nl-NL" dirty="0"/>
              <a:t>("</a:t>
            </a:r>
            <a:r>
              <a:rPr lang="nl-NL" dirty="0" err="1"/>
              <a:t>world</a:t>
            </a:r>
            <a:r>
              <a:rPr lang="nl-NL" dirty="0"/>
              <a:t>"); </a:t>
            </a:r>
          </a:p>
          <a:p>
            <a:endParaRPr lang="en-US"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5405170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11E4F"/>
        </a:solidFill>
        <a:effectLst/>
      </p:bgPr>
    </p:bg>
    <p:spTree>
      <p:nvGrpSpPr>
        <p:cNvPr id="1" name=""/>
        <p:cNvGrpSpPr/>
        <p:nvPr/>
      </p:nvGrpSpPr>
      <p:grpSpPr>
        <a:xfrm>
          <a:off x="0" y="0"/>
          <a:ext cx="0" cy="0"/>
          <a:chOff x="0" y="0"/>
          <a:chExt cx="0" cy="0"/>
        </a:xfrm>
      </p:grpSpPr>
      <p:pic>
        <p:nvPicPr>
          <p:cNvPr id="85"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938"/>
            <a:ext cx="12428536" cy="6996953"/>
          </a:xfrm>
          <a:prstGeom prst="rect">
            <a:avLst/>
          </a:prstGeom>
        </p:spPr>
      </p:pic>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sp>
        <p:nvSpPr>
          <p:cNvPr id="76" name="Freeform 6"/>
          <p:cNvSpPr>
            <a:spLocks/>
          </p:cNvSpPr>
          <p:nvPr userDrawn="1"/>
        </p:nvSpPr>
        <p:spPr bwMode="auto">
          <a:xfrm>
            <a:off x="8602663" y="6180138"/>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9"/>
          <p:cNvSpPr>
            <a:spLocks/>
          </p:cNvSpPr>
          <p:nvPr userDrawn="1"/>
        </p:nvSpPr>
        <p:spPr bwMode="auto">
          <a:xfrm>
            <a:off x="8570913" y="5738813"/>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10611275" y="6225824"/>
            <a:ext cx="1368000" cy="289276"/>
          </a:xfrm>
          <a:prstGeom prst="rect">
            <a:avLst/>
          </a:prstGeom>
        </p:spPr>
      </p:pic>
    </p:spTree>
    <p:extLst>
      <p:ext uri="{BB962C8B-B14F-4D97-AF65-F5344CB8AC3E}">
        <p14:creationId xmlns:p14="http://schemas.microsoft.com/office/powerpoint/2010/main" val="265596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287338" indent="-287338">
              <a:spcBef>
                <a:spcPts val="1224"/>
              </a:spcBef>
              <a:buClr>
                <a:schemeClr val="tx2"/>
              </a:buClr>
              <a:buFont typeface="Arial" pitchFamily="34" charset="0"/>
              <a:buChar char="•"/>
              <a:defRPr sz="3200">
                <a:solidFill>
                  <a:srgbClr val="011E4F"/>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287338" indent="-287338">
              <a:spcBef>
                <a:spcPts val="1224"/>
              </a:spcBef>
              <a:buClr>
                <a:schemeClr val="tx2"/>
              </a:buClr>
              <a:buFont typeface="Arial" pitchFamily="34" charset="0"/>
              <a:buChar char="•"/>
              <a:defRPr sz="3200">
                <a:solidFill>
                  <a:srgbClr val="011E4F"/>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lleen titel">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6"/>
          <a:stretch/>
        </p:blipFill>
        <p:spPr>
          <a:xfrm>
            <a:off x="5303126" y="447"/>
            <a:ext cx="7131760" cy="699998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11E4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8" y="0"/>
            <a:ext cx="7134212" cy="6999979"/>
          </a:xfrm>
          <a:prstGeom prst="rect">
            <a:avLst/>
          </a:prstGeom>
        </p:spPr>
      </p:pic>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dia">
    <p:bg>
      <p:bgPr>
        <a:solidFill>
          <a:srgbClr val="011E4F"/>
        </a:solidFill>
        <a:effectLst/>
      </p:bgPr>
    </p:bg>
    <p:spTree>
      <p:nvGrpSpPr>
        <p:cNvPr id="1" name=""/>
        <p:cNvGrpSpPr/>
        <p:nvPr/>
      </p:nvGrpSpPr>
      <p:grpSpPr>
        <a:xfrm>
          <a:off x="0" y="0"/>
          <a:ext cx="0" cy="0"/>
          <a:chOff x="0" y="0"/>
          <a:chExt cx="0" cy="0"/>
        </a:xfrm>
      </p:grpSpPr>
      <p:pic>
        <p:nvPicPr>
          <p:cNvPr id="2" name="Afbeelding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4223" cy="6994525"/>
          </a:xfrm>
          <a:prstGeom prst="rect">
            <a:avLst/>
          </a:prstGeom>
        </p:spPr>
      </p:pic>
      <p:sp>
        <p:nvSpPr>
          <p:cNvPr id="13" name="Text Placeholder 4"/>
          <p:cNvSpPr>
            <a:spLocks noGrp="1"/>
          </p:cNvSpPr>
          <p:nvPr>
            <p:ph type="body" sz="quarter" idx="15" hasCustomPrompt="1"/>
          </p:nvPr>
        </p:nvSpPr>
        <p:spPr bwMode="invGray">
          <a:xfrm>
            <a:off x="9190068" y="791198"/>
            <a:ext cx="2743200" cy="572464"/>
          </a:xfrm>
        </p:spPr>
        <p:txBody>
          <a:bodyPr lIns="182880" tIns="146304" rIns="182880" bIns="146304" anchor="b"/>
          <a:lstStyle>
            <a:lvl1pPr marL="0" indent="0" algn="r">
              <a:buNone/>
              <a:defRPr sz="2000">
                <a:gradFill>
                  <a:gsLst>
                    <a:gs pos="14644">
                      <a:schemeClr val="tx1"/>
                    </a:gs>
                    <a:gs pos="37000">
                      <a:schemeClr val="tx1"/>
                    </a:gs>
                  </a:gsLst>
                  <a:lin ang="5400000" scaled="0"/>
                </a:gradFill>
                <a:latin typeface="+mn-lt"/>
              </a:defRPr>
            </a:lvl1pPr>
            <a:lvl2pPr marL="342900" indent="0">
              <a:buNone/>
              <a:defRPr/>
            </a:lvl2pPr>
            <a:lvl3pPr marL="571500" indent="0">
              <a:buNone/>
              <a:defRPr/>
            </a:lvl3pPr>
            <a:lvl4pPr marL="800100" indent="0">
              <a:buNone/>
              <a:defRPr/>
            </a:lvl4pPr>
            <a:lvl5pPr marL="1028700" indent="0">
              <a:buNone/>
              <a:defRPr/>
            </a:lvl5pPr>
          </a:lstStyle>
          <a:p>
            <a:pPr lvl="0"/>
            <a:r>
              <a:rPr lang="en-US" dirty="0"/>
              <a:t>#hashtag</a:t>
            </a:r>
          </a:p>
        </p:txBody>
      </p:sp>
      <p:sp>
        <p:nvSpPr>
          <p:cNvPr id="15" name="Text Placeholder 4"/>
          <p:cNvSpPr>
            <a:spLocks noGrp="1"/>
          </p:cNvSpPr>
          <p:nvPr>
            <p:ph type="body" sz="quarter" idx="16" hasCustomPrompt="1"/>
          </p:nvPr>
        </p:nvSpPr>
        <p:spPr>
          <a:xfrm>
            <a:off x="8732837" y="475557"/>
            <a:ext cx="3200431" cy="572464"/>
          </a:xfrm>
        </p:spPr>
        <p:txBody>
          <a:bodyPr lIns="182880" tIns="146304" rIns="182880" bIns="146304" anchor="t"/>
          <a:lstStyle>
            <a:lvl1pPr marL="0" indent="0" algn="r">
              <a:buNone/>
              <a:defRPr sz="2000" baseline="0">
                <a:gradFill>
                  <a:gsLst>
                    <a:gs pos="90377">
                      <a:srgbClr val="F8F8F8"/>
                    </a:gs>
                    <a:gs pos="72000">
                      <a:srgbClr val="F8F8F8"/>
                    </a:gs>
                  </a:gsLst>
                  <a:lin ang="5400000" scaled="0"/>
                </a:gradFill>
                <a:latin typeface="+mn-lt"/>
              </a:defRPr>
            </a:lvl1pPr>
            <a:lvl2pPr marL="342900" indent="0">
              <a:buNone/>
              <a:defRPr/>
            </a:lvl2pPr>
            <a:lvl3pPr marL="571500" indent="0">
              <a:buNone/>
              <a:defRPr/>
            </a:lvl3pPr>
            <a:lvl4pPr marL="800100" indent="0">
              <a:buNone/>
              <a:defRPr/>
            </a:lvl4pPr>
            <a:lvl5pPr marL="1028700" indent="0">
              <a:buNone/>
              <a:defRPr/>
            </a:lvl5pPr>
          </a:lstStyle>
          <a:p>
            <a:pPr lvl="0"/>
            <a:r>
              <a:rPr lang="en-US" dirty="0"/>
              <a:t>Session code</a:t>
            </a:r>
          </a:p>
        </p:txBody>
      </p:sp>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a:xfrm>
            <a:off x="457200" y="2125678"/>
            <a:ext cx="8961438"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457200" y="3955786"/>
            <a:ext cx="71326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0"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10611275" y="6225824"/>
            <a:ext cx="1368000" cy="289276"/>
          </a:xfrm>
          <a:prstGeom prst="rect">
            <a:avLst/>
          </a:prstGeom>
        </p:spPr>
      </p:pic>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011E4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10611275" y="6225824"/>
            <a:ext cx="1368000" cy="28927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Quote slide">
    <p:bg>
      <p:bgPr>
        <a:solidFill>
          <a:srgbClr val="011E4F"/>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78715947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11E4F"/>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112"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7938"/>
            <a:ext cx="12428536" cy="6996953"/>
          </a:xfrm>
          <a:prstGeom prst="rect">
            <a:avLst/>
          </a:prstGeom>
        </p:spPr>
      </p:pic>
      <p:sp>
        <p:nvSpPr>
          <p:cNvPr id="113" name="Freeform 6"/>
          <p:cNvSpPr>
            <a:spLocks/>
          </p:cNvSpPr>
          <p:nvPr userDrawn="1"/>
        </p:nvSpPr>
        <p:spPr bwMode="auto">
          <a:xfrm>
            <a:off x="8602663" y="6180138"/>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9"/>
          <p:cNvSpPr>
            <a:spLocks/>
          </p:cNvSpPr>
          <p:nvPr userDrawn="1"/>
        </p:nvSpPr>
        <p:spPr bwMode="auto">
          <a:xfrm>
            <a:off x="8570913" y="5738813"/>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5"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10611275" y="6225824"/>
            <a:ext cx="1368000" cy="289276"/>
          </a:xfrm>
          <a:prstGeom prst="rect">
            <a:avLst/>
          </a:prstGeom>
        </p:spPr>
      </p:pic>
    </p:spTree>
    <p:extLst>
      <p:ext uri="{BB962C8B-B14F-4D97-AF65-F5344CB8AC3E}">
        <p14:creationId xmlns:p14="http://schemas.microsoft.com/office/powerpoint/2010/main" val="1761904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11E4F"/>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pic>
        <p:nvPicPr>
          <p:cNvPr id="10" name="Afbeelding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424223" cy="6994525"/>
          </a:xfrm>
          <a:prstGeom prst="rect">
            <a:avLst/>
          </a:prstGeom>
        </p:spPr>
      </p:pic>
      <p:sp>
        <p:nvSpPr>
          <p:cNvPr id="17" name="Title 1"/>
          <p:cNvSpPr>
            <a:spLocks noGrp="1"/>
          </p:cNvSpPr>
          <p:nvPr>
            <p:ph type="title" hasCustomPrompt="1"/>
          </p:nvPr>
        </p:nvSpPr>
        <p:spPr>
          <a:xfrm>
            <a:off x="457200" y="2125678"/>
            <a:ext cx="8961438"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8" name="Text Placeholder 4"/>
          <p:cNvSpPr>
            <a:spLocks noGrp="1"/>
          </p:cNvSpPr>
          <p:nvPr>
            <p:ph type="body" sz="quarter" idx="12" hasCustomPrompt="1"/>
          </p:nvPr>
        </p:nvSpPr>
        <p:spPr>
          <a:xfrm>
            <a:off x="457200" y="3955786"/>
            <a:ext cx="71326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9"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10611275" y="6225824"/>
            <a:ext cx="1368000" cy="289276"/>
          </a:xfrm>
          <a:prstGeom prst="rect">
            <a:avLst/>
          </a:prstGeom>
        </p:spPr>
      </p:pic>
      <p:sp>
        <p:nvSpPr>
          <p:cNvPr id="20" name="Text Placeholder 4"/>
          <p:cNvSpPr>
            <a:spLocks noGrp="1"/>
          </p:cNvSpPr>
          <p:nvPr>
            <p:ph type="body" sz="quarter" idx="15" hasCustomPrompt="1"/>
          </p:nvPr>
        </p:nvSpPr>
        <p:spPr bwMode="invGray">
          <a:xfrm>
            <a:off x="9190068" y="791198"/>
            <a:ext cx="2743200" cy="572464"/>
          </a:xfrm>
        </p:spPr>
        <p:txBody>
          <a:bodyPr lIns="182880" tIns="146304" rIns="182880" bIns="146304" anchor="b"/>
          <a:lstStyle>
            <a:lvl1pPr marL="0" indent="0" algn="r">
              <a:buNone/>
              <a:defRPr sz="2000">
                <a:gradFill>
                  <a:gsLst>
                    <a:gs pos="14644">
                      <a:schemeClr val="tx1"/>
                    </a:gs>
                    <a:gs pos="37000">
                      <a:schemeClr val="tx1"/>
                    </a:gs>
                  </a:gsLst>
                  <a:lin ang="5400000" scaled="0"/>
                </a:gradFill>
                <a:latin typeface="+mn-lt"/>
              </a:defRPr>
            </a:lvl1pPr>
            <a:lvl2pPr marL="342900" indent="0">
              <a:buNone/>
              <a:defRPr/>
            </a:lvl2pPr>
            <a:lvl3pPr marL="571500" indent="0">
              <a:buNone/>
              <a:defRPr/>
            </a:lvl3pPr>
            <a:lvl4pPr marL="800100" indent="0">
              <a:buNone/>
              <a:defRPr/>
            </a:lvl4pPr>
            <a:lvl5pPr marL="1028700" indent="0">
              <a:buNone/>
              <a:defRPr/>
            </a:lvl5pPr>
          </a:lstStyle>
          <a:p>
            <a:pPr lvl="0"/>
            <a:r>
              <a:rPr lang="en-US" dirty="0"/>
              <a:t>#hashtag</a:t>
            </a:r>
          </a:p>
        </p:txBody>
      </p:sp>
      <p:sp>
        <p:nvSpPr>
          <p:cNvPr id="21" name="Text Placeholder 4"/>
          <p:cNvSpPr>
            <a:spLocks noGrp="1"/>
          </p:cNvSpPr>
          <p:nvPr>
            <p:ph type="body" sz="quarter" idx="16" hasCustomPrompt="1"/>
          </p:nvPr>
        </p:nvSpPr>
        <p:spPr>
          <a:xfrm>
            <a:off x="8732837" y="475557"/>
            <a:ext cx="3200431" cy="572464"/>
          </a:xfrm>
        </p:spPr>
        <p:txBody>
          <a:bodyPr lIns="182880" tIns="146304" rIns="182880" bIns="146304" anchor="t"/>
          <a:lstStyle>
            <a:lvl1pPr marL="0" indent="0" algn="r">
              <a:buNone/>
              <a:defRPr sz="2000" baseline="0">
                <a:gradFill>
                  <a:gsLst>
                    <a:gs pos="90377">
                      <a:srgbClr val="F8F8F8"/>
                    </a:gs>
                    <a:gs pos="72000">
                      <a:srgbClr val="F8F8F8"/>
                    </a:gs>
                  </a:gsLst>
                  <a:lin ang="5400000" scaled="0"/>
                </a:gradFill>
                <a:latin typeface="+mn-lt"/>
              </a:defRPr>
            </a:lvl1pPr>
            <a:lvl2pPr marL="342900" indent="0">
              <a:buNone/>
              <a:defRPr/>
            </a:lvl2pPr>
            <a:lvl3pPr marL="571500" indent="0">
              <a:buNone/>
              <a:defRPr/>
            </a:lvl3pPr>
            <a:lvl4pPr marL="800100" indent="0">
              <a:buNone/>
              <a:defRPr/>
            </a:lvl4pPr>
            <a:lvl5pPr marL="1028700" indent="0">
              <a:buNone/>
              <a:defRPr/>
            </a:lvl5pPr>
          </a:lstStyle>
          <a:p>
            <a:pPr lvl="0"/>
            <a:r>
              <a:rPr lang="en-US" dirty="0"/>
              <a:t>Session code</a:t>
            </a:r>
          </a:p>
        </p:txBody>
      </p:sp>
    </p:spTree>
    <p:extLst>
      <p:ext uri="{BB962C8B-B14F-4D97-AF65-F5344CB8AC3E}">
        <p14:creationId xmlns:p14="http://schemas.microsoft.com/office/powerpoint/2010/main" val="3870561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11E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75070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11E4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2982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11E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070663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11E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732120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11E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4011153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FFFFFF"/>
        </a:solidFill>
        <a:effectLst/>
      </p:bgPr>
    </p:bg>
    <p:spTree>
      <p:nvGrpSpPr>
        <p:cNvPr id="1" name=""/>
        <p:cNvGrpSpPr/>
        <p:nvPr/>
      </p:nvGrpSpPr>
      <p:grpSpPr>
        <a:xfrm>
          <a:off x="0" y="0"/>
          <a:ext cx="0" cy="0"/>
          <a:chOff x="0" y="0"/>
          <a:chExt cx="0" cy="0"/>
        </a:xfrm>
      </p:grpSpPr>
      <p:pic>
        <p:nvPicPr>
          <p:cNvPr id="2" name="Afbeelding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63" y="0"/>
            <a:ext cx="12466638" cy="6994524"/>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pic>
        <p:nvPicPr>
          <p:cNvPr id="11" name="Afbeelding 10"/>
          <p:cNvPicPr>
            <a:picLocks noChangeAspect="1"/>
          </p:cNvPicPr>
          <p:nvPr userDrawn="1"/>
        </p:nvPicPr>
        <p:blipFill>
          <a:blip r:embed="rId4"/>
          <a:stretch>
            <a:fillRect/>
          </a:stretch>
        </p:blipFill>
        <p:spPr>
          <a:xfrm>
            <a:off x="10620375" y="6225824"/>
            <a:ext cx="1358900" cy="292100"/>
          </a:xfrm>
          <a:prstGeom prst="rect">
            <a:avLst/>
          </a:prstGeom>
        </p:spPr>
      </p:pic>
      <p:sp>
        <p:nvSpPr>
          <p:cNvPr id="12" name="Title 1"/>
          <p:cNvSpPr>
            <a:spLocks noGrp="1"/>
          </p:cNvSpPr>
          <p:nvPr>
            <p:ph type="title" hasCustomPrompt="1"/>
          </p:nvPr>
        </p:nvSpPr>
        <p:spPr>
          <a:xfrm>
            <a:off x="457200" y="2125678"/>
            <a:ext cx="8961438" cy="1828786"/>
          </a:xfrm>
          <a:noFill/>
        </p:spPr>
        <p:txBody>
          <a:bodyPr lIns="146304" tIns="91440" rIns="146304" bIns="91440" anchor="t" anchorCtr="0"/>
          <a:lstStyle>
            <a:lvl1pPr>
              <a:defRPr sz="5400" spc="-100" baseline="0">
                <a:solidFill>
                  <a:srgbClr val="011E4F"/>
                </a:solidFill>
              </a:defRPr>
            </a:lvl1pPr>
          </a:lstStyle>
          <a:p>
            <a:r>
              <a:rPr lang="en-US" dirty="0"/>
              <a:t>Presentation title</a:t>
            </a:r>
          </a:p>
        </p:txBody>
      </p:sp>
      <p:sp>
        <p:nvSpPr>
          <p:cNvPr id="14" name="Text Placeholder 4"/>
          <p:cNvSpPr>
            <a:spLocks noGrp="1"/>
          </p:cNvSpPr>
          <p:nvPr>
            <p:ph type="body" sz="quarter" idx="12" hasCustomPrompt="1"/>
          </p:nvPr>
        </p:nvSpPr>
        <p:spPr>
          <a:xfrm>
            <a:off x="457200" y="3955786"/>
            <a:ext cx="7132638" cy="1828007"/>
          </a:xfrm>
          <a:noFill/>
        </p:spPr>
        <p:txBody>
          <a:bodyPr lIns="146304" tIns="109728" rIns="146304" bIns="109728">
            <a:noAutofit/>
          </a:bodyPr>
          <a:lstStyle>
            <a:lvl1pPr marL="0" indent="0">
              <a:spcBef>
                <a:spcPts val="0"/>
              </a:spcBef>
              <a:buNone/>
              <a:defRPr sz="3200" spc="0" baseline="0">
                <a:solidFill>
                  <a:srgbClr val="011E4F"/>
                </a:solidFill>
                <a:latin typeface="+mj-lt"/>
              </a:defRPr>
            </a:lvl1pPr>
          </a:lstStyle>
          <a:p>
            <a:pPr lvl="0"/>
            <a:r>
              <a:rPr lang="en-US" dirty="0"/>
              <a:t>Speaker Name</a:t>
            </a:r>
          </a:p>
        </p:txBody>
      </p:sp>
      <p:sp>
        <p:nvSpPr>
          <p:cNvPr id="17" name="Text Placeholder 4"/>
          <p:cNvSpPr>
            <a:spLocks noGrp="1"/>
          </p:cNvSpPr>
          <p:nvPr>
            <p:ph type="body" sz="quarter" idx="15" hasCustomPrompt="1"/>
          </p:nvPr>
        </p:nvSpPr>
        <p:spPr bwMode="invGray">
          <a:xfrm>
            <a:off x="9190068" y="791198"/>
            <a:ext cx="2743200" cy="572464"/>
          </a:xfrm>
        </p:spPr>
        <p:txBody>
          <a:bodyPr lIns="182880" tIns="146304" rIns="182880" bIns="146304" anchor="b"/>
          <a:lstStyle>
            <a:lvl1pPr marL="0" indent="0" algn="r">
              <a:buNone/>
              <a:defRPr sz="2000">
                <a:solidFill>
                  <a:srgbClr val="011E4F"/>
                </a:solidFill>
                <a:latin typeface="+mn-lt"/>
              </a:defRPr>
            </a:lvl1pPr>
            <a:lvl2pPr marL="342900" indent="0">
              <a:buNone/>
              <a:defRPr/>
            </a:lvl2pPr>
            <a:lvl3pPr marL="571500" indent="0">
              <a:buNone/>
              <a:defRPr/>
            </a:lvl3pPr>
            <a:lvl4pPr marL="800100" indent="0">
              <a:buNone/>
              <a:defRPr/>
            </a:lvl4pPr>
            <a:lvl5pPr marL="1028700" indent="0">
              <a:buNone/>
              <a:defRPr/>
            </a:lvl5pPr>
          </a:lstStyle>
          <a:p>
            <a:pPr lvl="0"/>
            <a:r>
              <a:rPr lang="en-US" dirty="0"/>
              <a:t>#hashtag</a:t>
            </a:r>
          </a:p>
        </p:txBody>
      </p:sp>
      <p:sp>
        <p:nvSpPr>
          <p:cNvPr id="18" name="Text Placeholder 4"/>
          <p:cNvSpPr>
            <a:spLocks noGrp="1"/>
          </p:cNvSpPr>
          <p:nvPr>
            <p:ph type="body" sz="quarter" idx="16" hasCustomPrompt="1"/>
          </p:nvPr>
        </p:nvSpPr>
        <p:spPr>
          <a:xfrm>
            <a:off x="8732837" y="475557"/>
            <a:ext cx="3200431" cy="572464"/>
          </a:xfrm>
        </p:spPr>
        <p:txBody>
          <a:bodyPr lIns="182880" tIns="146304" rIns="182880" bIns="146304" anchor="t"/>
          <a:lstStyle>
            <a:lvl1pPr marL="0" indent="0" algn="r">
              <a:buNone/>
              <a:defRPr sz="2000" baseline="0">
                <a:solidFill>
                  <a:srgbClr val="011E4F"/>
                </a:solidFill>
                <a:latin typeface="+mn-lt"/>
              </a:defRPr>
            </a:lvl1pPr>
            <a:lvl2pPr marL="342900" indent="0">
              <a:buNone/>
              <a:defRPr/>
            </a:lvl2pPr>
            <a:lvl3pPr marL="571500" indent="0">
              <a:buNone/>
              <a:defRPr/>
            </a:lvl3pPr>
            <a:lvl4pPr marL="800100" indent="0">
              <a:buNone/>
              <a:defRPr/>
            </a:lvl4pPr>
            <a:lvl5pPr marL="1028700" indent="0">
              <a:buNone/>
              <a:defRPr/>
            </a:lvl5pPr>
          </a:lstStyle>
          <a:p>
            <a:pPr lvl="0"/>
            <a:r>
              <a:rPr lang="en-US" dirty="0"/>
              <a:t>Session code</a:t>
            </a:r>
          </a:p>
        </p:txBody>
      </p:sp>
    </p:spTree>
    <p:extLst>
      <p:ext uri="{BB962C8B-B14F-4D97-AF65-F5344CB8AC3E}">
        <p14:creationId xmlns:p14="http://schemas.microsoft.com/office/powerpoint/2010/main" val="1637155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011E4F"/>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6516488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6"/>
          <a:stretch/>
        </p:blipFill>
        <p:spPr>
          <a:xfrm>
            <a:off x="5303126" y="447"/>
            <a:ext cx="7131760" cy="6999980"/>
          </a:xfrm>
          <a:prstGeom prst="rect">
            <a:avLst/>
          </a:prstGeom>
        </p:spPr>
      </p:pic>
    </p:spTree>
    <p:extLst>
      <p:ext uri="{BB962C8B-B14F-4D97-AF65-F5344CB8AC3E}">
        <p14:creationId xmlns:p14="http://schemas.microsoft.com/office/powerpoint/2010/main" val="280333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11E4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848" y="0"/>
            <a:ext cx="7134212" cy="6999979"/>
          </a:xfrm>
          <a:prstGeom prst="rect">
            <a:avLst/>
          </a:prstGeom>
        </p:spPr>
      </p:pic>
    </p:spTree>
    <p:extLst>
      <p:ext uri="{BB962C8B-B14F-4D97-AF65-F5344CB8AC3E}">
        <p14:creationId xmlns:p14="http://schemas.microsoft.com/office/powerpoint/2010/main" val="1327811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11E4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8174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011E4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82350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11E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025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7773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21393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011E4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sp>
        <p:nvSpPr>
          <p:cNvPr id="6" name="Freeform 6"/>
          <p:cNvSpPr>
            <a:spLocks/>
          </p:cNvSpPr>
          <p:nvPr userDrawn="1"/>
        </p:nvSpPr>
        <p:spPr bwMode="auto">
          <a:xfrm>
            <a:off x="8602663" y="6180138"/>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9"/>
          <p:cNvSpPr>
            <a:spLocks/>
          </p:cNvSpPr>
          <p:nvPr userDrawn="1"/>
        </p:nvSpPr>
        <p:spPr bwMode="auto">
          <a:xfrm>
            <a:off x="8570913" y="5738813"/>
            <a:ext cx="4763"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10611275" y="6225824"/>
            <a:ext cx="1368000" cy="289276"/>
          </a:xfrm>
          <a:prstGeom prst="rect">
            <a:avLst/>
          </a:prstGeom>
        </p:spPr>
      </p:pic>
    </p:spTree>
    <p:extLst>
      <p:ext uri="{BB962C8B-B14F-4D97-AF65-F5344CB8AC3E}">
        <p14:creationId xmlns:p14="http://schemas.microsoft.com/office/powerpoint/2010/main" val="35793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57200" y="1703292"/>
            <a:ext cx="11522075" cy="2784570"/>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a:xfrm>
            <a:off x="457237" y="479425"/>
            <a:ext cx="11522038" cy="733424"/>
          </a:xfrm>
        </p:spPr>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73239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11E4F"/>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solidFill>
                  <a:srgbClr val="011E4F"/>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en object">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solidFill>
                  <a:srgbClr val="011E4F"/>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solidFill>
                  <a:srgbClr val="011E4F"/>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2.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nl-NL"/>
              <a:t>Titelstijl van model bewerken</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p:cNvGrpSpPr/>
          <p:nvPr userDrawn="1"/>
        </p:nvGrpSpPr>
        <p:grpSpPr>
          <a:xfrm>
            <a:off x="12614198" y="0"/>
            <a:ext cx="957170" cy="5766966"/>
            <a:chOff x="12614198" y="0"/>
            <a:chExt cx="957170" cy="5766966"/>
          </a:xfrm>
        </p:grpSpPr>
        <p:grpSp>
          <p:nvGrpSpPr>
            <p:cNvPr id="37" name="Group 36"/>
            <p:cNvGrpSpPr/>
            <p:nvPr userDrawn="1"/>
          </p:nvGrpSpPr>
          <p:grpSpPr>
            <a:xfrm>
              <a:off x="12614198" y="0"/>
              <a:ext cx="957170" cy="5720411"/>
              <a:chOff x="12614198" y="0"/>
              <a:chExt cx="957170" cy="5720411"/>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1775">
                            <a:schemeClr val="bg1"/>
                          </a:gs>
                          <a:gs pos="14000">
                            <a:schemeClr val="bg1"/>
                          </a:gs>
                        </a:gsLst>
                        <a:lin ang="5400000" scaled="0"/>
                      </a:gradFill>
                      <a:ea typeface="Segoe UI" pitchFamily="34" charset="0"/>
                      <a:cs typeface="Segoe UI" pitchFamily="34" charset="0"/>
                    </a:rPr>
                    <a:t>R:</a:t>
                  </a:r>
                  <a:r>
                    <a:rPr lang="en-US" sz="500" baseline="0" dirty="0">
                      <a:gradFill>
                        <a:gsLst>
                          <a:gs pos="1775">
                            <a:schemeClr val="bg1"/>
                          </a:gs>
                          <a:gs pos="14000">
                            <a:schemeClr val="bg1"/>
                          </a:gs>
                        </a:gsLst>
                        <a:lin ang="5400000" scaled="0"/>
                      </a:gradFill>
                      <a:ea typeface="Segoe UI" pitchFamily="34" charset="0"/>
                      <a:cs typeface="Segoe UI" pitchFamily="34" charset="0"/>
                    </a:rPr>
                    <a:t>0 G:32 B:80</a:t>
                  </a:r>
                  <a:endParaRPr lang="en-US" sz="50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32472" fontAlgn="base">
                <a:lnSpc>
                  <a:spcPct val="100000"/>
                </a:lnSpc>
                <a:spcBef>
                  <a:spcPct val="0"/>
                </a:spcBef>
                <a:spcAft>
                  <a:spcPct val="0"/>
                </a:spcAft>
              </a:pPr>
              <a:r>
                <a:rPr lang="en-US" sz="500" dirty="0">
                  <a:gradFill>
                    <a:gsLst>
                      <a:gs pos="18584">
                        <a:srgbClr val="FFFFFF"/>
                      </a:gs>
                      <a:gs pos="52000">
                        <a:srgbClr val="FFFFFF"/>
                      </a:gs>
                    </a:gsLst>
                    <a:lin ang="5400000" scaled="0"/>
                  </a:gradFill>
                  <a:ea typeface="Segoe UI" pitchFamily="34" charset="0"/>
                  <a:cs typeface="Segoe UI" pitchFamily="34" charset="0"/>
                </a:rPr>
                <a:t>R:0</a:t>
              </a:r>
              <a:r>
                <a:rPr lang="en-US" sz="50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50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66272">
                        <a:srgbClr val="000000"/>
                      </a:gs>
                      <a:gs pos="44000">
                        <a:srgbClr val="000000"/>
                      </a:gs>
                    </a:gsLst>
                    <a:lin ang="5400000" scaled="1"/>
                  </a:gradFill>
                  <a:ea typeface="Segoe UI" pitchFamily="34" charset="0"/>
                  <a:cs typeface="Segoe UI" pitchFamily="34" charset="0"/>
                </a:rPr>
                <a:t>R:0</a:t>
              </a:r>
              <a:r>
                <a:rPr lang="en-US" sz="50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50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22"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249" r:id="rId13"/>
    <p:sldLayoutId id="2147484301" r:id="rId14"/>
    <p:sldLayoutId id="2147484251" r:id="rId15"/>
    <p:sldLayoutId id="2147484254" r:id="rId16"/>
    <p:sldLayoutId id="2147484257" r:id="rId17"/>
    <p:sldLayoutId id="2147484258" r:id="rId18"/>
    <p:sldLayoutId id="2147484260" r:id="rId19"/>
    <p:sldLayoutId id="2147484299" r:id="rId20"/>
    <p:sldLayoutId id="2147484263" r:id="rId21"/>
    <p:sldLayoutId id="2147484323"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4199" y="0"/>
            <a:ext cx="957169" cy="5766966"/>
            <a:chOff x="12614199" y="0"/>
            <a:chExt cx="957169" cy="5766966"/>
          </a:xfrm>
        </p:grpSpPr>
        <p:grpSp>
          <p:nvGrpSpPr>
            <p:cNvPr id="22" name="Group 21"/>
            <p:cNvGrpSpPr/>
            <p:nvPr userDrawn="1"/>
          </p:nvGrpSpPr>
          <p:grpSpPr>
            <a:xfrm>
              <a:off x="12614199" y="0"/>
              <a:ext cx="957169" cy="5720411"/>
              <a:chOff x="12614199" y="0"/>
              <a:chExt cx="957169" cy="5720411"/>
            </a:xfrm>
          </p:grpSpPr>
          <p:grpSp>
            <p:nvGrpSpPr>
              <p:cNvPr id="23" name="Group 22"/>
              <p:cNvGrpSpPr/>
              <p:nvPr userDrawn="1"/>
            </p:nvGrpSpPr>
            <p:grpSpPr>
              <a:xfrm rot="5400000">
                <a:off x="11576884" y="1040118"/>
                <a:ext cx="2708636" cy="634005"/>
                <a:chOff x="1581150" y="4543426"/>
                <a:chExt cx="2708636" cy="634005"/>
              </a:xfrm>
            </p:grpSpPr>
            <p:sp>
              <p:nvSpPr>
                <p:cNvPr id="30" name="Rectangle 2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3" name="Rectangle 3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5"/>
                  <a:ext cx="869930" cy="289766"/>
                </a:xfrm>
                <a:prstGeom prst="rect">
                  <a:avLst/>
                </a:prstGeom>
                <a:solidFill>
                  <a:schemeClr val="accent6"/>
                </a:solidFill>
                <a:ln>
                  <a:solidFill>
                    <a:schemeClr val="bg1">
                      <a:alpha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kern="1200" dirty="0">
                      <a:gradFill>
                        <a:gsLst>
                          <a:gs pos="66272">
                            <a:srgbClr val="000000"/>
                          </a:gs>
                          <a:gs pos="44000">
                            <a:srgbClr val="000000"/>
                          </a:gs>
                        </a:gsLst>
                        <a:lin ang="5400000" scaled="1"/>
                      </a:gradFill>
                      <a:latin typeface="+mn-lt"/>
                      <a:ea typeface="Segoe UI" pitchFamily="34" charset="0"/>
                      <a:cs typeface="Segoe UI" pitchFamily="34" charset="0"/>
                    </a:rPr>
                    <a:t>R:234 G:234 B:234</a:t>
                  </a:r>
                </a:p>
              </p:txBody>
            </p:sp>
            <p:sp>
              <p:nvSpPr>
                <p:cNvPr id="44" name="Rectangle 43"/>
                <p:cNvSpPr/>
                <p:nvPr userDrawn="1"/>
              </p:nvSpPr>
              <p:spPr bwMode="auto">
                <a:xfrm>
                  <a:off x="2498745" y="4543428"/>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marL="0" algn="l" defTabSz="932472" rtl="0" eaLnBrk="1" fontAlgn="base" latinLnBrk="0" hangingPunct="1">
                    <a:lnSpc>
                      <a:spcPct val="100000"/>
                    </a:lnSpc>
                    <a:spcBef>
                      <a:spcPct val="0"/>
                    </a:spcBef>
                    <a:spcAft>
                      <a:spcPct val="0"/>
                    </a:spcAft>
                  </a:pPr>
                  <a:r>
                    <a:rPr lang="en-US" sz="500" kern="1200" baseline="0" dirty="0">
                      <a:gradFill>
                        <a:gsLst>
                          <a:gs pos="2092">
                            <a:srgbClr val="F8F8F8"/>
                          </a:gs>
                          <a:gs pos="10042">
                            <a:srgbClr val="F8F8F8"/>
                          </a:gs>
                        </a:gsLst>
                        <a:lin ang="5400000" scaled="0"/>
                      </a:gradFill>
                      <a:latin typeface="+mn-lt"/>
                      <a:ea typeface="Segoe UI" pitchFamily="34" charset="0"/>
                      <a:cs typeface="Segoe UI" pitchFamily="34" charset="0"/>
                    </a:rPr>
                    <a:t>R:0 G:32 B:80</a:t>
                  </a:r>
                </a:p>
              </p:txBody>
            </p:sp>
          </p:grpSp>
          <p:sp>
            <p:nvSpPr>
              <p:cNvPr id="25" name="TextBox 24"/>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7692">
                          <a:schemeClr val="bg1"/>
                        </a:gs>
                        <a:gs pos="17000">
                          <a:schemeClr val="bg1"/>
                        </a:gs>
                      </a:gsLst>
                      <a:lin ang="5400000" scaled="0"/>
                    </a:gradFill>
                  </a:rPr>
                  <a:t>Main colors</a:t>
                </a:r>
              </a:p>
            </p:txBody>
          </p:sp>
          <p:sp>
            <p:nvSpPr>
              <p:cNvPr id="26" name="TextBox 25"/>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84615">
                          <a:schemeClr val="bg1"/>
                        </a:gs>
                        <a:gs pos="75000">
                          <a:schemeClr val="bg1"/>
                        </a:gs>
                      </a:gsLst>
                      <a:lin ang="5400000" scaled="0"/>
                    </a:gradFill>
                  </a:rPr>
                  <a:t>Secondary colors (use only when</a:t>
                </a:r>
                <a:r>
                  <a:rPr lang="en-US" sz="1000" baseline="0" dirty="0">
                    <a:gradFill>
                      <a:gsLst>
                        <a:gs pos="84615">
                          <a:schemeClr val="bg1"/>
                        </a:gs>
                        <a:gs pos="75000">
                          <a:schemeClr val="bg1"/>
                        </a:gs>
                      </a:gsLst>
                      <a:lin ang="5400000" scaled="0"/>
                    </a:gradFill>
                  </a:rPr>
                  <a:t> necessary)</a:t>
                </a:r>
                <a:endParaRPr lang="en-US" sz="1000" dirty="0">
                  <a:gradFill>
                    <a:gsLst>
                      <a:gs pos="84615">
                        <a:schemeClr val="bg1"/>
                      </a:gs>
                      <a:gs pos="75000">
                        <a:schemeClr val="bg1"/>
                      </a:gs>
                    </a:gsLst>
                    <a:lin ang="5400000" scaled="0"/>
                  </a:gradFill>
                </a:endParaRPr>
              </a:p>
            </p:txBody>
          </p:sp>
        </p:grpSp>
        <p:sp>
          <p:nvSpPr>
            <p:cNvPr id="18" name="Rectangle 17"/>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32472" fontAlgn="base">
                <a:lnSpc>
                  <a:spcPct val="100000"/>
                </a:lnSpc>
                <a:spcBef>
                  <a:spcPct val="0"/>
                </a:spcBef>
                <a:spcAft>
                  <a:spcPct val="0"/>
                </a:spcAft>
              </a:pPr>
              <a:r>
                <a:rPr lang="en-US" sz="500" dirty="0">
                  <a:gradFill>
                    <a:gsLst>
                      <a:gs pos="18584">
                        <a:srgbClr val="FFFFFF"/>
                      </a:gs>
                      <a:gs pos="52000">
                        <a:srgbClr val="FFFFFF"/>
                      </a:gs>
                    </a:gsLst>
                    <a:lin ang="5400000" scaled="0"/>
                  </a:gradFill>
                  <a:ea typeface="Segoe UI" pitchFamily="34" charset="0"/>
                  <a:cs typeface="Segoe UI" pitchFamily="34" charset="0"/>
                </a:rPr>
                <a:t>R:0</a:t>
              </a:r>
              <a:r>
                <a:rPr lang="en-US" sz="50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500" dirty="0">
                <a:gradFill>
                  <a:gsLst>
                    <a:gs pos="18584">
                      <a:srgbClr val="FFFFFF"/>
                    </a:gs>
                    <a:gs pos="52000">
                      <a:srgbClr val="FFFFFF"/>
                    </a:gs>
                  </a:gsLst>
                  <a:lin ang="5400000" scaled="0"/>
                </a:gradFill>
                <a:ea typeface="Segoe UI" pitchFamily="34" charset="0"/>
                <a:cs typeface="Segoe UI" pitchFamily="34" charset="0"/>
              </a:endParaRPr>
            </a:p>
          </p:txBody>
        </p:sp>
        <p:sp>
          <p:nvSpPr>
            <p:cNvPr id="19" name="Rectangle 18"/>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0" name="Rectangle 19"/>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66272">
                        <a:srgbClr val="000000"/>
                      </a:gs>
                      <a:gs pos="44000">
                        <a:srgbClr val="000000"/>
                      </a:gs>
                    </a:gsLst>
                    <a:lin ang="5400000" scaled="1"/>
                  </a:gradFill>
                  <a:ea typeface="Segoe UI" pitchFamily="34" charset="0"/>
                  <a:cs typeface="Segoe UI" pitchFamily="34" charset="0"/>
                </a:rPr>
                <a:t>R:0</a:t>
              </a:r>
              <a:r>
                <a:rPr lang="en-US" sz="50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50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3389936850"/>
      </p:ext>
    </p:extLst>
  </p:cSld>
  <p:clrMap bg1="dk1" tx1="lt1" bg2="dk2" tx2="lt2" accent1="accent1" accent2="accent2" accent3="accent3" accent4="accent4" accent5="accent5" accent6="accent6" hlink="hlink" folHlink="folHlink"/>
  <p:sldLayoutIdLst>
    <p:sldLayoutId id="2147484321" r:id="rId1"/>
    <p:sldLayoutId id="2147484320" r:id="rId2"/>
    <p:sldLayoutId id="2147484303" r:id="rId3"/>
    <p:sldLayoutId id="2147484304" r:id="rId4"/>
    <p:sldLayoutId id="2147484305" r:id="rId5"/>
    <p:sldLayoutId id="2147484306" r:id="rId6"/>
    <p:sldLayoutId id="2147484307" r:id="rId7"/>
    <p:sldLayoutId id="2147484308" r:id="rId8"/>
    <p:sldLayoutId id="2147484309" r:id="rId9"/>
    <p:sldLayoutId id="2147484310" r:id="rId10"/>
    <p:sldLayoutId id="2147484311" r:id="rId11"/>
    <p:sldLayoutId id="2147484313" r:id="rId12"/>
    <p:sldLayoutId id="2147484314" r:id="rId13"/>
    <p:sldLayoutId id="2147484315" r:id="rId14"/>
    <p:sldLayoutId id="2147484316" r:id="rId15"/>
    <p:sldLayoutId id="2147484317" r:id="rId16"/>
    <p:sldLayoutId id="2147484318"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www.typescriptlang.org/Playground"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jpe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6.tiff"/></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hyperlink" Target="https://www.npmjs.com/search?q=gulp&amp;page=1" TargetMode="External"/><Relationship Id="rId10" Type="http://schemas.openxmlformats.org/officeDocument/2006/relationships/image" Target="../media/image50.png"/><Relationship Id="rId4" Type="http://schemas.openxmlformats.org/officeDocument/2006/relationships/hyperlink" Target="https://www.npmjs.com/search?q=grunt&amp;page=1" TargetMode="External"/><Relationship Id="rId9"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lumin.is/webdev" TargetMode="External"/><Relationship Id="rId2" Type="http://schemas.openxmlformats.org/officeDocument/2006/relationships/notesSlide" Target="../notesSlides/notesSlide44.xml"/><Relationship Id="rId1" Type="http://schemas.openxmlformats.org/officeDocument/2006/relationships/slideLayout" Target="../slideLayouts/slideLayout20.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2" Type="http://schemas.openxmlformats.org/officeDocument/2006/relationships/hyperlink" Target="https://twitter.com/oscherler" TargetMode="Externa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234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003" y="472926"/>
            <a:ext cx="11889564" cy="1469873"/>
          </a:xfrm>
        </p:spPr>
        <p:txBody>
          <a:bodyPr/>
          <a:lstStyle/>
          <a:p>
            <a:r>
              <a:rPr lang="en-US" dirty="0"/>
              <a:t>Language</a:t>
            </a:r>
            <a:br>
              <a:rPr lang="en-US" dirty="0"/>
            </a:br>
            <a:r>
              <a:rPr lang="en-US" sz="4000" dirty="0">
                <a:solidFill>
                  <a:srgbClr val="011E4F"/>
                </a:solidFill>
              </a:rPr>
              <a:t>Typescript – optionally typed</a:t>
            </a:r>
          </a:p>
        </p:txBody>
      </p:sp>
      <p:sp>
        <p:nvSpPr>
          <p:cNvPr id="5" name="Rounded Rectangle 4"/>
          <p:cNvSpPr/>
          <p:nvPr/>
        </p:nvSpPr>
        <p:spPr>
          <a:xfrm>
            <a:off x="471677" y="3101311"/>
            <a:ext cx="4154544" cy="976862"/>
          </a:xfrm>
          <a:prstGeom prst="roundRect">
            <a:avLst/>
          </a:prstGeom>
          <a:ln/>
          <a:effectLst>
            <a:outerShdw blurRad="50800" dist="762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lvl="0" defTabSz="914400" eaLnBrk="0" fontAlgn="base">
              <a:lnSpc>
                <a:spcPct val="100000"/>
              </a:lnSpc>
              <a:spcBef>
                <a:spcPct val="0"/>
              </a:spcBef>
              <a:spcAft>
                <a:spcPct val="0"/>
              </a:spcAft>
              <a:tabLst/>
            </a:pPr>
            <a:r>
              <a:rPr lang="nl-NL" altLang="nl-NL" sz="2400" dirty="0">
                <a:solidFill>
                  <a:srgbClr val="0000FF"/>
                </a:solidFill>
                <a:latin typeface="Consolas" panose="020B0609020204030204" pitchFamily="49" charset="0"/>
              </a:rPr>
              <a:t>var</a:t>
            </a:r>
            <a:r>
              <a:rPr lang="nl-NL" altLang="nl-NL" sz="2400" dirty="0">
                <a:solidFill>
                  <a:srgbClr val="000000"/>
                </a:solidFill>
                <a:latin typeface="Consolas" panose="020B0609020204030204" pitchFamily="49" charset="0"/>
              </a:rPr>
              <a:t> </a:t>
            </a:r>
            <a:r>
              <a:rPr lang="nl-NL" altLang="nl-NL" sz="2400" dirty="0" err="1">
                <a:solidFill>
                  <a:srgbClr val="000000"/>
                </a:solidFill>
                <a:latin typeface="Consolas" panose="020B0609020204030204" pitchFamily="49" charset="0"/>
              </a:rPr>
              <a:t>count</a:t>
            </a:r>
            <a:r>
              <a:rPr lang="nl-NL" altLang="nl-NL" sz="2400" dirty="0">
                <a:solidFill>
                  <a:srgbClr val="000000"/>
                </a:solidFill>
                <a:latin typeface="Consolas" panose="020B0609020204030204" pitchFamily="49" charset="0"/>
              </a:rPr>
              <a:t> = 123; </a:t>
            </a:r>
            <a:r>
              <a:rPr lang="nl-NL" altLang="nl-NL" sz="2400" dirty="0" err="1">
                <a:solidFill>
                  <a:srgbClr val="000000"/>
                </a:solidFill>
                <a:latin typeface="Consolas" panose="020B0609020204030204" pitchFamily="49" charset="0"/>
              </a:rPr>
              <a:t>count.toUpperCase</a:t>
            </a:r>
            <a:r>
              <a:rPr lang="nl-NL" altLang="nl-NL" sz="2400" dirty="0">
                <a:solidFill>
                  <a:srgbClr val="000000"/>
                </a:solidFill>
                <a:latin typeface="Consolas" panose="020B0609020204030204" pitchFamily="49" charset="0"/>
              </a:rPr>
              <a:t>();</a:t>
            </a:r>
            <a:endParaRPr lang="nl-NL" altLang="nl-NL" sz="2400" dirty="0">
              <a:solidFill>
                <a:schemeClr val="tx1"/>
              </a:solidFill>
              <a:latin typeface="Arial" panose="020B0604020202020204" pitchFamily="34" charset="0"/>
            </a:endParaRPr>
          </a:p>
        </p:txBody>
      </p:sp>
      <p:sp>
        <p:nvSpPr>
          <p:cNvPr id="6" name="TextBox 5"/>
          <p:cNvSpPr txBox="1"/>
          <p:nvPr/>
        </p:nvSpPr>
        <p:spPr>
          <a:xfrm>
            <a:off x="457597" y="2042173"/>
            <a:ext cx="6096000" cy="575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buSzPct val="100000"/>
            </a:pPr>
            <a:r>
              <a:rPr lang="nl-NL" sz="2800" dirty="0"/>
              <a:t>A bit of </a:t>
            </a:r>
            <a:r>
              <a:rPr lang="nl-NL" sz="2800" b="1" dirty="0"/>
              <a:t>Javascript</a:t>
            </a:r>
            <a:r>
              <a:rPr lang="nl-NL" sz="2800" dirty="0"/>
              <a:t>...</a:t>
            </a:r>
          </a:p>
        </p:txBody>
      </p:sp>
      <p:sp>
        <p:nvSpPr>
          <p:cNvPr id="7" name="Rectangle 6"/>
          <p:cNvSpPr/>
          <p:nvPr/>
        </p:nvSpPr>
        <p:spPr>
          <a:xfrm>
            <a:off x="457597" y="4633254"/>
            <a:ext cx="3672408" cy="1200329"/>
          </a:xfrm>
          <a:prstGeom prst="rect">
            <a:avLst/>
          </a:prstGeom>
        </p:spPr>
        <p:txBody>
          <a:bodyPr wrap="square">
            <a:spAutoFit/>
          </a:bodyPr>
          <a:lstStyle/>
          <a:p>
            <a:pPr defTabSz="914400">
              <a:tabLst>
                <a:tab pos="711200" algn="l"/>
                <a:tab pos="1422400" algn="l"/>
                <a:tab pos="2133600" algn="l"/>
                <a:tab pos="2844800" algn="l"/>
                <a:tab pos="3556000" algn="l"/>
                <a:tab pos="4267200" algn="l"/>
                <a:tab pos="4978400" algn="l"/>
                <a:tab pos="5689600" algn="l"/>
                <a:tab pos="6400800" algn="l"/>
                <a:tab pos="7112000" algn="l"/>
                <a:tab pos="7823200" algn="l"/>
                <a:tab pos="8534400" algn="l"/>
              </a:tabLst>
              <a:defRPr sz="1100" b="1">
                <a:latin typeface="Menlo"/>
                <a:ea typeface="Menlo"/>
                <a:cs typeface="Menlo"/>
                <a:sym typeface="Menlo"/>
              </a:defRPr>
            </a:pPr>
            <a:r>
              <a:rPr lang="en-US" sz="2400" dirty="0"/>
              <a:t>Runtime:</a:t>
            </a:r>
          </a:p>
          <a:p>
            <a:pPr defTabSz="914400">
              <a:tabLst>
                <a:tab pos="711200" algn="l"/>
                <a:tab pos="1422400" algn="l"/>
                <a:tab pos="2133600" algn="l"/>
                <a:tab pos="2844800" algn="l"/>
                <a:tab pos="3556000" algn="l"/>
                <a:tab pos="4267200" algn="l"/>
                <a:tab pos="4978400" algn="l"/>
                <a:tab pos="5689600" algn="l"/>
                <a:tab pos="6400800" algn="l"/>
                <a:tab pos="7112000" algn="l"/>
                <a:tab pos="7823200" algn="l"/>
                <a:tab pos="8534400" algn="l"/>
              </a:tabLst>
              <a:defRPr sz="1100">
                <a:latin typeface="Menlo"/>
                <a:ea typeface="Menlo"/>
                <a:cs typeface="Menlo"/>
                <a:sym typeface="Menlo"/>
              </a:defRPr>
            </a:pPr>
            <a:r>
              <a:rPr lang="en-US" sz="2400" dirty="0" err="1"/>
              <a:t>count.toUpperCase</a:t>
            </a:r>
            <a:r>
              <a:rPr lang="en-US" sz="2400" dirty="0"/>
              <a:t> is not a function</a:t>
            </a:r>
          </a:p>
        </p:txBody>
      </p:sp>
      <p:sp>
        <p:nvSpPr>
          <p:cNvPr id="8" name="Rectangle 7"/>
          <p:cNvSpPr/>
          <p:nvPr/>
        </p:nvSpPr>
        <p:spPr>
          <a:xfrm>
            <a:off x="6562012" y="2098918"/>
            <a:ext cx="6206790" cy="461665"/>
          </a:xfrm>
          <a:prstGeom prst="rect">
            <a:avLst/>
          </a:prstGeom>
        </p:spPr>
        <p:txBody>
          <a:bodyPr wrap="square">
            <a:spAutoFit/>
          </a:bodyPr>
          <a:lstStyle/>
          <a:p>
            <a:r>
              <a:rPr lang="en-US" sz="2400" dirty="0"/>
              <a:t>A bit of </a:t>
            </a:r>
            <a:r>
              <a:rPr lang="en-US" sz="2400" b="1" dirty="0"/>
              <a:t>Typescript</a:t>
            </a:r>
            <a:r>
              <a:rPr lang="en-US" sz="2400" dirty="0"/>
              <a:t>…</a:t>
            </a:r>
          </a:p>
        </p:txBody>
      </p:sp>
      <p:sp>
        <p:nvSpPr>
          <p:cNvPr id="9" name="Rounded Rectangle 8"/>
          <p:cNvSpPr/>
          <p:nvPr/>
        </p:nvSpPr>
        <p:spPr>
          <a:xfrm>
            <a:off x="6562012" y="3121582"/>
            <a:ext cx="4993232" cy="976862"/>
          </a:xfrm>
          <a:prstGeom prst="roundRect">
            <a:avLst/>
          </a:prstGeom>
          <a:ln/>
          <a:effectLst>
            <a:outerShdw blurRad="50800" dist="762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defTabSz="821531">
              <a:lnSpc>
                <a:spcPct val="100000"/>
              </a:lnSpc>
              <a:tabLst/>
            </a:pPr>
            <a:r>
              <a:rPr lang="nl-NL" altLang="nl-NL" sz="2400" dirty="0">
                <a:solidFill>
                  <a:srgbClr val="0000FF"/>
                </a:solidFill>
                <a:latin typeface="Consolas" panose="020B0609020204030204" pitchFamily="49" charset="0"/>
              </a:rPr>
              <a:t>var</a:t>
            </a:r>
            <a:r>
              <a:rPr lang="nl-NL" altLang="nl-NL" sz="2400" dirty="0">
                <a:solidFill>
                  <a:srgbClr val="000000"/>
                </a:solidFill>
                <a:latin typeface="Consolas" panose="020B0609020204030204" pitchFamily="49" charset="0"/>
              </a:rPr>
              <a:t> </a:t>
            </a:r>
            <a:r>
              <a:rPr lang="nl-NL" altLang="nl-NL" sz="2400" dirty="0" err="1">
                <a:solidFill>
                  <a:srgbClr val="000000"/>
                </a:solidFill>
                <a:latin typeface="Consolas" panose="020B0609020204030204" pitchFamily="49" charset="0"/>
              </a:rPr>
              <a:t>count</a:t>
            </a:r>
            <a:r>
              <a:rPr lang="nl-NL" altLang="nl-NL" sz="2400" dirty="0">
                <a:solidFill>
                  <a:srgbClr val="000000"/>
                </a:solidFill>
                <a:latin typeface="Consolas" panose="020B0609020204030204" pitchFamily="49" charset="0"/>
              </a:rPr>
              <a:t>: </a:t>
            </a:r>
            <a:r>
              <a:rPr lang="nl-NL" altLang="nl-NL" sz="2400" dirty="0">
                <a:solidFill>
                  <a:srgbClr val="0000FF"/>
                </a:solidFill>
                <a:latin typeface="Consolas" panose="020B0609020204030204" pitchFamily="49" charset="0"/>
              </a:rPr>
              <a:t>string</a:t>
            </a:r>
            <a:r>
              <a:rPr lang="nl-NL" altLang="nl-NL" sz="2400" dirty="0">
                <a:solidFill>
                  <a:srgbClr val="000000"/>
                </a:solidFill>
                <a:latin typeface="Consolas" panose="020B0609020204030204" pitchFamily="49" charset="0"/>
              </a:rPr>
              <a:t> = 123; </a:t>
            </a:r>
            <a:r>
              <a:rPr lang="nl-NL" altLang="nl-NL" sz="2400" dirty="0" err="1">
                <a:solidFill>
                  <a:srgbClr val="000000"/>
                </a:solidFill>
                <a:latin typeface="Consolas" panose="020B0609020204030204" pitchFamily="49" charset="0"/>
              </a:rPr>
              <a:t>count.toUpperCase</a:t>
            </a:r>
            <a:r>
              <a:rPr lang="nl-NL" altLang="nl-NL" sz="2400" dirty="0">
                <a:solidFill>
                  <a:srgbClr val="000000"/>
                </a:solidFill>
                <a:latin typeface="Consolas" panose="020B0609020204030204" pitchFamily="49" charset="0"/>
              </a:rPr>
              <a:t>();</a:t>
            </a:r>
            <a:endParaRPr lang="nl-NL" altLang="nl-NL" sz="2400" dirty="0">
              <a:solidFill>
                <a:schemeClr val="tx1"/>
              </a:solidFill>
              <a:latin typeface="Arial" panose="020B0604020202020204" pitchFamily="34" charset="0"/>
            </a:endParaRPr>
          </a:p>
        </p:txBody>
      </p:sp>
      <p:sp>
        <p:nvSpPr>
          <p:cNvPr id="11" name="Rectangle 10"/>
          <p:cNvSpPr/>
          <p:nvPr/>
        </p:nvSpPr>
        <p:spPr>
          <a:xfrm>
            <a:off x="6553597" y="4621533"/>
            <a:ext cx="5586970" cy="1200329"/>
          </a:xfrm>
          <a:prstGeom prst="rect">
            <a:avLst/>
          </a:prstGeom>
        </p:spPr>
        <p:txBody>
          <a:bodyPr wrap="square">
            <a:spAutoFit/>
          </a:bodyPr>
          <a:lstStyle/>
          <a:p>
            <a:pPr defTabSz="914400">
              <a:tabLst>
                <a:tab pos="711200" algn="l"/>
                <a:tab pos="1422400" algn="l"/>
                <a:tab pos="2133600" algn="l"/>
                <a:tab pos="2844800" algn="l"/>
                <a:tab pos="3556000" algn="l"/>
                <a:tab pos="4267200" algn="l"/>
                <a:tab pos="4978400" algn="l"/>
                <a:tab pos="5689600" algn="l"/>
                <a:tab pos="6400800" algn="l"/>
                <a:tab pos="7112000" algn="l"/>
                <a:tab pos="7823200" algn="l"/>
                <a:tab pos="8534400" algn="l"/>
              </a:tabLst>
              <a:defRPr sz="1100" b="1">
                <a:latin typeface="Menlo"/>
                <a:ea typeface="Menlo"/>
                <a:cs typeface="Menlo"/>
                <a:sym typeface="Menlo"/>
              </a:defRPr>
            </a:pPr>
            <a:r>
              <a:rPr lang="en-US" sz="2400" dirty="0"/>
              <a:t>Compile-time:</a:t>
            </a:r>
          </a:p>
          <a:p>
            <a:pPr defTabSz="914400">
              <a:tabLst>
                <a:tab pos="711200" algn="l"/>
                <a:tab pos="1422400" algn="l"/>
                <a:tab pos="2133600" algn="l"/>
                <a:tab pos="2844800" algn="l"/>
                <a:tab pos="3556000" algn="l"/>
                <a:tab pos="4267200" algn="l"/>
                <a:tab pos="4978400" algn="l"/>
                <a:tab pos="5689600" algn="l"/>
                <a:tab pos="6400800" algn="l"/>
                <a:tab pos="7112000" algn="l"/>
                <a:tab pos="7823200" algn="l"/>
                <a:tab pos="8534400" algn="l"/>
              </a:tabLst>
              <a:defRPr sz="1100">
                <a:latin typeface="Menlo"/>
                <a:ea typeface="Menlo"/>
                <a:cs typeface="Menlo"/>
                <a:sym typeface="Menlo"/>
              </a:defRPr>
            </a:pPr>
            <a:r>
              <a:rPr lang="en-US" sz="2400" dirty="0"/>
              <a:t>Property '</a:t>
            </a:r>
            <a:r>
              <a:rPr lang="en-US" sz="2400" dirty="0" err="1"/>
              <a:t>toUpperCase</a:t>
            </a:r>
            <a:r>
              <a:rPr lang="en-US" sz="2400" dirty="0"/>
              <a:t>' does </a:t>
            </a:r>
          </a:p>
          <a:p>
            <a:pPr defTabSz="914400">
              <a:tabLst>
                <a:tab pos="711200" algn="l"/>
                <a:tab pos="1422400" algn="l"/>
                <a:tab pos="2133600" algn="l"/>
                <a:tab pos="2844800" algn="l"/>
                <a:tab pos="3556000" algn="l"/>
                <a:tab pos="4267200" algn="l"/>
                <a:tab pos="4978400" algn="l"/>
                <a:tab pos="5689600" algn="l"/>
                <a:tab pos="6400800" algn="l"/>
                <a:tab pos="7112000" algn="l"/>
                <a:tab pos="7823200" algn="l"/>
                <a:tab pos="8534400" algn="l"/>
              </a:tabLst>
              <a:defRPr sz="1100">
                <a:latin typeface="Menlo"/>
                <a:ea typeface="Menlo"/>
                <a:cs typeface="Menlo"/>
                <a:sym typeface="Menlo"/>
              </a:defRPr>
            </a:pPr>
            <a:r>
              <a:rPr lang="en-US" sz="2400" dirty="0"/>
              <a:t>not exist on type 'number'.</a:t>
            </a:r>
          </a:p>
        </p:txBody>
      </p:sp>
      <p:sp>
        <p:nvSpPr>
          <p:cNvPr id="12" name="Rectangle 11"/>
          <p:cNvSpPr/>
          <p:nvPr/>
        </p:nvSpPr>
        <p:spPr>
          <a:xfrm>
            <a:off x="6552646" y="4630343"/>
            <a:ext cx="4777208" cy="1569660"/>
          </a:xfrm>
          <a:prstGeom prst="rect">
            <a:avLst/>
          </a:prstGeom>
        </p:spPr>
        <p:txBody>
          <a:bodyPr wrap="square">
            <a:spAutoFit/>
          </a:bodyPr>
          <a:lstStyle/>
          <a:p>
            <a:pPr defTabSz="914400">
              <a:tabLst>
                <a:tab pos="711200" algn="l"/>
                <a:tab pos="1422400" algn="l"/>
                <a:tab pos="2133600" algn="l"/>
                <a:tab pos="2844800" algn="l"/>
                <a:tab pos="3556000" algn="l"/>
                <a:tab pos="4267200" algn="l"/>
                <a:tab pos="4978400" algn="l"/>
                <a:tab pos="5689600" algn="l"/>
                <a:tab pos="6400800" algn="l"/>
                <a:tab pos="7112000" algn="l"/>
                <a:tab pos="7823200" algn="l"/>
                <a:tab pos="8534400" algn="l"/>
              </a:tabLst>
              <a:defRPr sz="1100" b="1">
                <a:latin typeface="Menlo"/>
                <a:ea typeface="Menlo"/>
                <a:cs typeface="Menlo"/>
                <a:sym typeface="Menlo"/>
              </a:defRPr>
            </a:pPr>
            <a:r>
              <a:rPr lang="en-US" sz="2400" dirty="0"/>
              <a:t>Compile-time:</a:t>
            </a:r>
          </a:p>
          <a:p>
            <a:pPr defTabSz="914400">
              <a:tabLst>
                <a:tab pos="711200" algn="l"/>
                <a:tab pos="1422400" algn="l"/>
                <a:tab pos="2133600" algn="l"/>
                <a:tab pos="2844800" algn="l"/>
                <a:tab pos="3556000" algn="l"/>
                <a:tab pos="4267200" algn="l"/>
                <a:tab pos="4978400" algn="l"/>
                <a:tab pos="5689600" algn="l"/>
                <a:tab pos="6400800" algn="l"/>
                <a:tab pos="7112000" algn="l"/>
                <a:tab pos="7823200" algn="l"/>
                <a:tab pos="8534400" algn="l"/>
              </a:tabLst>
              <a:defRPr sz="1100">
                <a:latin typeface="Menlo"/>
                <a:ea typeface="Menlo"/>
                <a:cs typeface="Menlo"/>
                <a:sym typeface="Menlo"/>
              </a:defRPr>
            </a:pPr>
            <a:r>
              <a:rPr lang="en-US" sz="2400" dirty="0"/>
              <a:t>Type 'number' is not assignable to type 'string'.</a:t>
            </a:r>
          </a:p>
        </p:txBody>
      </p:sp>
      <p:sp>
        <p:nvSpPr>
          <p:cNvPr id="13" name="Rectangle 12"/>
          <p:cNvSpPr/>
          <p:nvPr/>
        </p:nvSpPr>
        <p:spPr>
          <a:xfrm>
            <a:off x="12881310" y="7774097"/>
            <a:ext cx="11436015" cy="2973122"/>
          </a:xfrm>
          <a:prstGeom prst="rect">
            <a:avLst/>
          </a:prstGeom>
        </p:spPr>
        <p:txBody>
          <a:bodyPr wrap="square">
            <a:spAutoFit/>
          </a:bodyPr>
          <a:lstStyle/>
          <a:p>
            <a:pPr defTabSz="914400">
              <a:tabLst>
                <a:tab pos="711200" algn="l"/>
                <a:tab pos="1422400" algn="l"/>
                <a:tab pos="2133600" algn="l"/>
                <a:tab pos="2844800" algn="l"/>
                <a:tab pos="3556000" algn="l"/>
                <a:tab pos="4267200" algn="l"/>
                <a:tab pos="4978400" algn="l"/>
                <a:tab pos="5689600" algn="l"/>
                <a:tab pos="6400800" algn="l"/>
                <a:tab pos="7112000" algn="l"/>
                <a:tab pos="7823200" algn="l"/>
                <a:tab pos="8534400" algn="l"/>
              </a:tabLst>
              <a:defRPr sz="1100" b="1">
                <a:latin typeface="Menlo"/>
                <a:ea typeface="Menlo"/>
                <a:cs typeface="Menlo"/>
                <a:sym typeface="Menlo"/>
              </a:defRPr>
            </a:pPr>
            <a:r>
              <a:rPr lang="en-US" sz="4800" dirty="0"/>
              <a:t>Compile-time:</a:t>
            </a:r>
          </a:p>
          <a:p>
            <a:pPr defTabSz="914400">
              <a:tabLst>
                <a:tab pos="711200" algn="l"/>
                <a:tab pos="1422400" algn="l"/>
                <a:tab pos="2133600" algn="l"/>
                <a:tab pos="2844800" algn="l"/>
                <a:tab pos="3556000" algn="l"/>
                <a:tab pos="4267200" algn="l"/>
                <a:tab pos="4978400" algn="l"/>
                <a:tab pos="5689600" algn="l"/>
                <a:tab pos="6400800" algn="l"/>
                <a:tab pos="7112000" algn="l"/>
                <a:tab pos="7823200" algn="l"/>
                <a:tab pos="8534400" algn="l"/>
              </a:tabLst>
              <a:defRPr sz="1100">
                <a:latin typeface="Menlo"/>
                <a:ea typeface="Menlo"/>
                <a:cs typeface="Menlo"/>
                <a:sym typeface="Menlo"/>
              </a:defRPr>
            </a:pPr>
            <a:r>
              <a:rPr lang="en-US" sz="4800" dirty="0"/>
              <a:t>Type 'number' is not assignable to type 'string'.</a:t>
            </a:r>
          </a:p>
        </p:txBody>
      </p:sp>
      <p:sp>
        <p:nvSpPr>
          <p:cNvPr id="14" name="Rectangle 13"/>
          <p:cNvSpPr/>
          <p:nvPr/>
        </p:nvSpPr>
        <p:spPr>
          <a:xfrm>
            <a:off x="13033710" y="7926497"/>
            <a:ext cx="11436015" cy="2973122"/>
          </a:xfrm>
          <a:prstGeom prst="rect">
            <a:avLst/>
          </a:prstGeom>
        </p:spPr>
        <p:txBody>
          <a:bodyPr wrap="square">
            <a:spAutoFit/>
          </a:bodyPr>
          <a:lstStyle/>
          <a:p>
            <a:pPr defTabSz="914400">
              <a:tabLst>
                <a:tab pos="711200" algn="l"/>
                <a:tab pos="1422400" algn="l"/>
                <a:tab pos="2133600" algn="l"/>
                <a:tab pos="2844800" algn="l"/>
                <a:tab pos="3556000" algn="l"/>
                <a:tab pos="4267200" algn="l"/>
                <a:tab pos="4978400" algn="l"/>
                <a:tab pos="5689600" algn="l"/>
                <a:tab pos="6400800" algn="l"/>
                <a:tab pos="7112000" algn="l"/>
                <a:tab pos="7823200" algn="l"/>
                <a:tab pos="8534400" algn="l"/>
              </a:tabLst>
              <a:defRPr sz="1100" b="1">
                <a:latin typeface="Menlo"/>
                <a:ea typeface="Menlo"/>
                <a:cs typeface="Menlo"/>
                <a:sym typeface="Menlo"/>
              </a:defRPr>
            </a:pPr>
            <a:r>
              <a:rPr lang="en-US" sz="4800" dirty="0"/>
              <a:t>Compile-time:</a:t>
            </a:r>
          </a:p>
          <a:p>
            <a:pPr defTabSz="914400">
              <a:tabLst>
                <a:tab pos="711200" algn="l"/>
                <a:tab pos="1422400" algn="l"/>
                <a:tab pos="2133600" algn="l"/>
                <a:tab pos="2844800" algn="l"/>
                <a:tab pos="3556000" algn="l"/>
                <a:tab pos="4267200" algn="l"/>
                <a:tab pos="4978400" algn="l"/>
                <a:tab pos="5689600" algn="l"/>
                <a:tab pos="6400800" algn="l"/>
                <a:tab pos="7112000" algn="l"/>
                <a:tab pos="7823200" algn="l"/>
                <a:tab pos="8534400" algn="l"/>
              </a:tabLst>
              <a:defRPr sz="1100">
                <a:latin typeface="Menlo"/>
                <a:ea typeface="Menlo"/>
                <a:cs typeface="Menlo"/>
                <a:sym typeface="Menlo"/>
              </a:defRPr>
            </a:pPr>
            <a:r>
              <a:rPr lang="en-US" sz="4800" dirty="0"/>
              <a:t>Type 'number' is not assignable to type 'string'.</a:t>
            </a:r>
          </a:p>
        </p:txBody>
      </p:sp>
      <p:sp>
        <p:nvSpPr>
          <p:cNvPr id="15" name="Rounded Rectangle 14"/>
          <p:cNvSpPr/>
          <p:nvPr/>
        </p:nvSpPr>
        <p:spPr>
          <a:xfrm>
            <a:off x="6548223" y="3107032"/>
            <a:ext cx="4993232" cy="976862"/>
          </a:xfrm>
          <a:prstGeom prst="roundRect">
            <a:avLst/>
          </a:prstGeom>
          <a:ln/>
          <a:effectLst>
            <a:outerShdw blurRad="50800" dist="762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lvl="0" defTabSz="914400" eaLnBrk="0" fontAlgn="base">
              <a:lnSpc>
                <a:spcPct val="100000"/>
              </a:lnSpc>
              <a:spcBef>
                <a:spcPct val="0"/>
              </a:spcBef>
              <a:spcAft>
                <a:spcPct val="0"/>
              </a:spcAft>
              <a:tabLst/>
            </a:pPr>
            <a:r>
              <a:rPr lang="nl-NL" altLang="nl-NL" sz="2400" dirty="0">
                <a:solidFill>
                  <a:srgbClr val="0000FF"/>
                </a:solidFill>
                <a:latin typeface="Consolas" panose="020B0609020204030204" pitchFamily="49" charset="0"/>
              </a:rPr>
              <a:t>var</a:t>
            </a:r>
            <a:r>
              <a:rPr lang="nl-NL" altLang="nl-NL" sz="2400" dirty="0">
                <a:latin typeface="Consolas" panose="020B0609020204030204" pitchFamily="49" charset="0"/>
              </a:rPr>
              <a:t> </a:t>
            </a:r>
            <a:r>
              <a:rPr lang="nl-NL" altLang="nl-NL" sz="2400" dirty="0" err="1">
                <a:latin typeface="Consolas" panose="020B0609020204030204" pitchFamily="49" charset="0"/>
              </a:rPr>
              <a:t>count</a:t>
            </a:r>
            <a:r>
              <a:rPr lang="nl-NL" altLang="nl-NL" sz="2400" dirty="0">
                <a:latin typeface="Consolas" panose="020B0609020204030204" pitchFamily="49" charset="0"/>
              </a:rPr>
              <a:t> = 123; </a:t>
            </a:r>
          </a:p>
          <a:p>
            <a:pPr lvl="0" defTabSz="914400" eaLnBrk="0" fontAlgn="base">
              <a:lnSpc>
                <a:spcPct val="100000"/>
              </a:lnSpc>
              <a:spcBef>
                <a:spcPct val="0"/>
              </a:spcBef>
              <a:spcAft>
                <a:spcPct val="0"/>
              </a:spcAft>
              <a:tabLst/>
            </a:pPr>
            <a:r>
              <a:rPr lang="nl-NL" altLang="nl-NL" sz="2400" dirty="0" err="1">
                <a:latin typeface="Consolas" panose="020B0609020204030204" pitchFamily="49" charset="0"/>
              </a:rPr>
              <a:t>count.toUpperCase</a:t>
            </a:r>
            <a:r>
              <a:rPr lang="nl-NL" altLang="nl-NL" sz="2400" dirty="0">
                <a:latin typeface="Consolas" panose="020B0609020204030204" pitchFamily="49" charset="0"/>
              </a:rPr>
              <a:t>();</a:t>
            </a:r>
            <a:endParaRPr lang="nl-NL" altLang="nl-NL" sz="2400" dirty="0">
              <a:solidFill>
                <a:schemeClr val="tx1"/>
              </a:solidFill>
              <a:latin typeface="Arial" panose="020B0604020202020204" pitchFamily="34" charset="0"/>
            </a:endParaRPr>
          </a:p>
        </p:txBody>
      </p:sp>
    </p:spTree>
    <p:extLst>
      <p:ext uri="{BB962C8B-B14F-4D97-AF65-F5344CB8AC3E}">
        <p14:creationId xmlns:p14="http://schemas.microsoft.com/office/powerpoint/2010/main" val="189288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animBg="1"/>
      <p:bldP spid="9" grpId="1" animBg="1"/>
      <p:bldP spid="11" grpId="0"/>
      <p:bldP spid="12" grpId="0"/>
      <p:bldP spid="12" grpId="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869398"/>
            <a:ext cx="11887200" cy="1520416"/>
          </a:xfrm>
        </p:spPr>
        <p:txBody>
          <a:bodyPr/>
          <a:lstStyle/>
          <a:p>
            <a:pPr marL="285750" indent="-285750">
              <a:buSzPct val="100000"/>
              <a:buFont typeface="Arial"/>
              <a:buChar char="•"/>
              <a:defRPr sz="2000"/>
            </a:pPr>
            <a:r>
              <a:rPr lang="en-US" sz="2800" dirty="0"/>
              <a:t>Namespaces</a:t>
            </a:r>
          </a:p>
          <a:p>
            <a:pPr marL="285750" indent="-285750">
              <a:buSzPct val="100000"/>
              <a:buFont typeface="Arial"/>
              <a:buChar char="•"/>
              <a:defRPr sz="2000"/>
            </a:pPr>
            <a:r>
              <a:rPr lang="en-US" sz="2800" dirty="0"/>
              <a:t>Access identifiers </a:t>
            </a:r>
          </a:p>
          <a:p>
            <a:pPr marL="285750" indent="-285750">
              <a:buSzPct val="100000"/>
              <a:buFont typeface="Arial"/>
              <a:buChar char="•"/>
              <a:defRPr sz="2000"/>
            </a:pPr>
            <a:r>
              <a:rPr lang="en-US" sz="2800" dirty="0"/>
              <a:t>Information hiding</a:t>
            </a:r>
          </a:p>
        </p:txBody>
      </p:sp>
      <p:sp>
        <p:nvSpPr>
          <p:cNvPr id="3" name="Title 2"/>
          <p:cNvSpPr>
            <a:spLocks noGrp="1"/>
          </p:cNvSpPr>
          <p:nvPr>
            <p:ph type="title"/>
          </p:nvPr>
        </p:nvSpPr>
        <p:spPr>
          <a:xfrm>
            <a:off x="274639" y="295274"/>
            <a:ext cx="11889564" cy="1574124"/>
          </a:xfrm>
        </p:spPr>
        <p:txBody>
          <a:bodyPr/>
          <a:lstStyle/>
          <a:p>
            <a:r>
              <a:rPr lang="en-US" dirty="0"/>
              <a:t>Language</a:t>
            </a:r>
            <a:br>
              <a:rPr lang="en-US" dirty="0"/>
            </a:br>
            <a:r>
              <a:rPr lang="en-US" dirty="0">
                <a:solidFill>
                  <a:srgbClr val="011E4F"/>
                </a:solidFill>
              </a:rPr>
              <a:t>Typescript – Module system</a:t>
            </a:r>
            <a:endParaRPr lang="en-US" dirty="0"/>
          </a:p>
        </p:txBody>
      </p:sp>
      <p:sp>
        <p:nvSpPr>
          <p:cNvPr id="4" name="Rounded Rectangle 3"/>
          <p:cNvSpPr/>
          <p:nvPr/>
        </p:nvSpPr>
        <p:spPr>
          <a:xfrm>
            <a:off x="4420831" y="2129110"/>
            <a:ext cx="7776864" cy="4586361"/>
          </a:xfrm>
          <a:prstGeom prst="roundRect">
            <a:avLst/>
          </a:prstGeom>
          <a:ln/>
          <a:effectLst>
            <a:outerShdw blurRad="50800" dist="762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defTabSz="914400" eaLnBrk="0" fontAlgn="base">
              <a:lnSpc>
                <a:spcPct val="100000"/>
              </a:lnSpc>
              <a:spcBef>
                <a:spcPct val="0"/>
              </a:spcBef>
              <a:spcAft>
                <a:spcPct val="0"/>
              </a:spcAft>
              <a:tabLst/>
            </a:pPr>
            <a:r>
              <a:rPr lang="nl-NL" altLang="nl-NL" sz="2000" dirty="0">
                <a:solidFill>
                  <a:srgbClr val="0000FF"/>
                </a:solidFill>
                <a:latin typeface="Consolas" panose="020B0609020204030204" pitchFamily="49" charset="0"/>
              </a:rPr>
              <a:t>namespace</a:t>
            </a:r>
            <a:r>
              <a:rPr lang="nl-NL" altLang="nl-NL" sz="2000" dirty="0">
                <a:solidFill>
                  <a:srgbClr val="000000"/>
                </a:solidFill>
                <a:latin typeface="Consolas" panose="020B0609020204030204" pitchFamily="49" charset="0"/>
              </a:rPr>
              <a:t> People {</a:t>
            </a:r>
          </a:p>
          <a:p>
            <a:pPr defTabSz="914400" eaLnBrk="0" fontAlgn="base">
              <a:lnSpc>
                <a:spcPct val="100000"/>
              </a:lnSpc>
              <a:spcBef>
                <a:spcPct val="0"/>
              </a:spcBef>
              <a:spcAft>
                <a:spcPct val="0"/>
              </a:spcAft>
              <a:tabLst/>
            </a:pPr>
            <a:r>
              <a:rPr lang="nl-NL" altLang="nl-NL" sz="2000" dirty="0">
                <a:solidFill>
                  <a:srgbClr val="000000"/>
                </a:solidFill>
                <a:latin typeface="Consolas" panose="020B0609020204030204" pitchFamily="49" charset="0"/>
              </a:rPr>
              <a:t>     </a:t>
            </a:r>
            <a:r>
              <a:rPr lang="nl-NL" altLang="nl-NL" sz="2000" dirty="0">
                <a:solidFill>
                  <a:srgbClr val="0000FF"/>
                </a:solidFill>
                <a:latin typeface="Consolas" panose="020B0609020204030204" pitchFamily="49" charset="0"/>
              </a:rPr>
              <a:t>export</a:t>
            </a:r>
            <a:r>
              <a:rPr lang="nl-NL" altLang="nl-NL" sz="2000" dirty="0">
                <a:solidFill>
                  <a:srgbClr val="000000"/>
                </a:solidFill>
                <a:latin typeface="Consolas" panose="020B0609020204030204" pitchFamily="49" charset="0"/>
              </a:rPr>
              <a:t> </a:t>
            </a:r>
            <a:r>
              <a:rPr lang="nl-NL" altLang="nl-NL" sz="2000" dirty="0">
                <a:solidFill>
                  <a:srgbClr val="0000FF"/>
                </a:solidFill>
                <a:latin typeface="Consolas" panose="020B0609020204030204" pitchFamily="49" charset="0"/>
              </a:rPr>
              <a:t>class</a:t>
            </a:r>
            <a:r>
              <a:rPr lang="nl-NL" altLang="nl-NL" sz="2000" dirty="0">
                <a:solidFill>
                  <a:srgbClr val="000000"/>
                </a:solidFill>
                <a:latin typeface="Consolas" panose="020B0609020204030204" pitchFamily="49" charset="0"/>
              </a:rPr>
              <a:t> PeopleController {</a:t>
            </a:r>
          </a:p>
          <a:p>
            <a:pPr defTabSz="914400" eaLnBrk="0" fontAlgn="base">
              <a:lnSpc>
                <a:spcPct val="100000"/>
              </a:lnSpc>
              <a:spcBef>
                <a:spcPct val="0"/>
              </a:spcBef>
              <a:spcAft>
                <a:spcPct val="0"/>
              </a:spcAft>
              <a:tabLst/>
            </a:pPr>
            <a:r>
              <a:rPr lang="nl-NL" altLang="nl-NL" sz="2000" dirty="0">
                <a:solidFill>
                  <a:srgbClr val="000000"/>
                </a:solidFill>
                <a:latin typeface="Consolas" panose="020B0609020204030204" pitchFamily="49" charset="0"/>
              </a:rPr>
              <a:t>         </a:t>
            </a:r>
            <a:r>
              <a:rPr lang="nl-NL" altLang="nl-NL" sz="2000" dirty="0">
                <a:solidFill>
                  <a:srgbClr val="0000FF"/>
                </a:solidFill>
                <a:latin typeface="Consolas" panose="020B0609020204030204" pitchFamily="49" charset="0"/>
              </a:rPr>
              <a:t>public</a:t>
            </a:r>
            <a:r>
              <a:rPr lang="nl-NL" altLang="nl-NL" sz="2000" dirty="0">
                <a:solidFill>
                  <a:srgbClr val="000000"/>
                </a:solidFill>
                <a:latin typeface="Consolas" panose="020B0609020204030204" pitchFamily="49" charset="0"/>
              </a:rPr>
              <a:t> someVariable: </a:t>
            </a:r>
            <a:r>
              <a:rPr lang="nl-NL" altLang="nl-NL" sz="2000" dirty="0">
                <a:solidFill>
                  <a:srgbClr val="0000FF"/>
                </a:solidFill>
                <a:latin typeface="Consolas" panose="020B0609020204030204" pitchFamily="49" charset="0"/>
              </a:rPr>
              <a:t>string</a:t>
            </a:r>
            <a:r>
              <a:rPr lang="nl-NL" altLang="nl-NL" sz="2000" dirty="0">
                <a:solidFill>
                  <a:srgbClr val="000000"/>
                </a:solidFill>
                <a:latin typeface="Consolas" panose="020B0609020204030204" pitchFamily="49" charset="0"/>
              </a:rPr>
              <a:t>;</a:t>
            </a:r>
          </a:p>
          <a:p>
            <a:pPr defTabSz="914400" eaLnBrk="0" fontAlgn="base">
              <a:lnSpc>
                <a:spcPct val="100000"/>
              </a:lnSpc>
              <a:spcBef>
                <a:spcPct val="0"/>
              </a:spcBef>
              <a:spcAft>
                <a:spcPct val="0"/>
              </a:spcAft>
              <a:tabLst/>
            </a:pPr>
            <a:r>
              <a:rPr lang="nl-NL" altLang="nl-NL" sz="2000" dirty="0">
                <a:solidFill>
                  <a:srgbClr val="000000"/>
                </a:solidFill>
                <a:latin typeface="Consolas" panose="020B0609020204030204" pitchFamily="49" charset="0"/>
              </a:rPr>
              <a:t>         </a:t>
            </a:r>
            <a:r>
              <a:rPr lang="nl-NL" altLang="nl-NL" sz="2000" dirty="0">
                <a:solidFill>
                  <a:srgbClr val="0000FF"/>
                </a:solidFill>
                <a:latin typeface="Consolas" panose="020B0609020204030204" pitchFamily="49" charset="0"/>
              </a:rPr>
              <a:t>constructor</a:t>
            </a:r>
            <a:r>
              <a:rPr lang="nl-NL" altLang="nl-NL" sz="2000" dirty="0">
                <a:solidFill>
                  <a:srgbClr val="000000"/>
                </a:solidFill>
                <a:latin typeface="Consolas" panose="020B0609020204030204" pitchFamily="49" charset="0"/>
              </a:rPr>
              <a:t>() {</a:t>
            </a:r>
          </a:p>
          <a:p>
            <a:pPr defTabSz="914400" eaLnBrk="0" fontAlgn="base">
              <a:lnSpc>
                <a:spcPct val="100000"/>
              </a:lnSpc>
              <a:spcBef>
                <a:spcPct val="0"/>
              </a:spcBef>
              <a:spcAft>
                <a:spcPct val="0"/>
              </a:spcAft>
              <a:tabLst/>
            </a:pPr>
            <a:r>
              <a:rPr lang="nl-NL" altLang="nl-NL" sz="2000" dirty="0">
                <a:solidFill>
                  <a:srgbClr val="000000"/>
                </a:solidFill>
                <a:latin typeface="Consolas" panose="020B0609020204030204" pitchFamily="49" charset="0"/>
              </a:rPr>
              <a:t>             </a:t>
            </a:r>
            <a:r>
              <a:rPr lang="nl-NL" altLang="nl-NL" sz="2000" dirty="0">
                <a:solidFill>
                  <a:srgbClr val="0000FF"/>
                </a:solidFill>
                <a:latin typeface="Consolas" panose="020B0609020204030204" pitchFamily="49" charset="0"/>
              </a:rPr>
              <a:t>this</a:t>
            </a:r>
            <a:r>
              <a:rPr lang="nl-NL" altLang="nl-NL" sz="2000" dirty="0">
                <a:solidFill>
                  <a:srgbClr val="000000"/>
                </a:solidFill>
                <a:latin typeface="Consolas" panose="020B0609020204030204" pitchFamily="49" charset="0"/>
              </a:rPr>
              <a:t>.someVariable = </a:t>
            </a:r>
            <a:r>
              <a:rPr lang="nl-NL" altLang="nl-NL" sz="2000" dirty="0">
                <a:solidFill>
                  <a:srgbClr val="A31515"/>
                </a:solidFill>
                <a:latin typeface="Consolas" panose="020B0609020204030204" pitchFamily="49" charset="0"/>
              </a:rPr>
              <a:t>"initial value"</a:t>
            </a:r>
            <a:r>
              <a:rPr lang="nl-NL" altLang="nl-NL" sz="2000" dirty="0">
                <a:solidFill>
                  <a:srgbClr val="000000"/>
                </a:solidFill>
                <a:latin typeface="Consolas" panose="020B0609020204030204" pitchFamily="49" charset="0"/>
              </a:rPr>
              <a:t>;</a:t>
            </a:r>
          </a:p>
          <a:p>
            <a:pPr defTabSz="914400" eaLnBrk="0" fontAlgn="base">
              <a:lnSpc>
                <a:spcPct val="100000"/>
              </a:lnSpc>
              <a:spcBef>
                <a:spcPct val="0"/>
              </a:spcBef>
              <a:spcAft>
                <a:spcPct val="0"/>
              </a:spcAft>
              <a:tabLst/>
            </a:pPr>
            <a:r>
              <a:rPr lang="nl-NL" altLang="nl-NL" sz="2000" dirty="0">
                <a:solidFill>
                  <a:srgbClr val="000000"/>
                </a:solidFill>
                <a:latin typeface="Consolas" panose="020B0609020204030204" pitchFamily="49" charset="0"/>
              </a:rPr>
              <a:t>         } </a:t>
            </a:r>
          </a:p>
          <a:p>
            <a:pPr defTabSz="914400" eaLnBrk="0" fontAlgn="base">
              <a:lnSpc>
                <a:spcPct val="100000"/>
              </a:lnSpc>
              <a:spcBef>
                <a:spcPct val="0"/>
              </a:spcBef>
              <a:spcAft>
                <a:spcPct val="0"/>
              </a:spcAft>
              <a:tabLst/>
            </a:pPr>
            <a:r>
              <a:rPr lang="nl-NL" altLang="nl-NL" sz="2000" dirty="0">
                <a:solidFill>
                  <a:srgbClr val="000000"/>
                </a:solidFill>
                <a:latin typeface="Consolas" panose="020B0609020204030204" pitchFamily="49" charset="0"/>
              </a:rPr>
              <a:t>       </a:t>
            </a:r>
            <a:r>
              <a:rPr lang="nl-NL" altLang="nl-NL" sz="2000" dirty="0">
                <a:latin typeface="Consolas" panose="020B0609020204030204" pitchFamily="49" charset="0"/>
              </a:rPr>
              <a:t>  </a:t>
            </a:r>
            <a:r>
              <a:rPr lang="nl-NL" altLang="nl-NL" sz="2000" dirty="0">
                <a:solidFill>
                  <a:srgbClr val="0000FF"/>
                </a:solidFill>
                <a:latin typeface="Consolas" panose="020B0609020204030204" pitchFamily="49" charset="0"/>
              </a:rPr>
              <a:t>public</a:t>
            </a:r>
            <a:r>
              <a:rPr lang="nl-NL" altLang="nl-NL" sz="2000" dirty="0">
                <a:solidFill>
                  <a:srgbClr val="000000"/>
                </a:solidFill>
                <a:latin typeface="Consolas" panose="020B0609020204030204" pitchFamily="49" charset="0"/>
              </a:rPr>
              <a:t> setSomeVariable() {</a:t>
            </a:r>
          </a:p>
          <a:p>
            <a:pPr defTabSz="914400" eaLnBrk="0" fontAlgn="base">
              <a:lnSpc>
                <a:spcPct val="100000"/>
              </a:lnSpc>
              <a:spcBef>
                <a:spcPct val="0"/>
              </a:spcBef>
              <a:spcAft>
                <a:spcPct val="0"/>
              </a:spcAft>
              <a:tabLst/>
            </a:pPr>
            <a:r>
              <a:rPr lang="nl-NL" altLang="nl-NL" sz="2000" dirty="0">
                <a:solidFill>
                  <a:srgbClr val="000000"/>
                </a:solidFill>
                <a:latin typeface="Consolas" panose="020B0609020204030204" pitchFamily="49" charset="0"/>
              </a:rPr>
              <a:t>             </a:t>
            </a:r>
            <a:r>
              <a:rPr lang="nl-NL" altLang="nl-NL" sz="2000" dirty="0">
                <a:solidFill>
                  <a:srgbClr val="0000FF"/>
                </a:solidFill>
                <a:latin typeface="Consolas" panose="020B0609020204030204" pitchFamily="49" charset="0"/>
              </a:rPr>
              <a:t>this</a:t>
            </a:r>
            <a:r>
              <a:rPr lang="nl-NL" altLang="nl-NL" sz="2000" dirty="0">
                <a:solidFill>
                  <a:srgbClr val="000000"/>
                </a:solidFill>
                <a:latin typeface="Consolas" panose="020B0609020204030204" pitchFamily="49" charset="0"/>
              </a:rPr>
              <a:t>.someVariable = </a:t>
            </a:r>
            <a:r>
              <a:rPr lang="nl-NL" altLang="nl-NL" sz="2000" dirty="0">
                <a:solidFill>
                  <a:srgbClr val="A31515"/>
                </a:solidFill>
                <a:latin typeface="Consolas" panose="020B0609020204030204" pitchFamily="49" charset="0"/>
              </a:rPr>
              <a:t>"something"</a:t>
            </a:r>
            <a:r>
              <a:rPr lang="nl-NL" altLang="nl-NL" sz="2000" dirty="0">
                <a:solidFill>
                  <a:srgbClr val="000000"/>
                </a:solidFill>
                <a:latin typeface="Consolas" panose="020B0609020204030204" pitchFamily="49" charset="0"/>
              </a:rPr>
              <a:t>;</a:t>
            </a:r>
          </a:p>
          <a:p>
            <a:pPr defTabSz="914400" eaLnBrk="0" fontAlgn="base">
              <a:lnSpc>
                <a:spcPct val="100000"/>
              </a:lnSpc>
              <a:spcBef>
                <a:spcPct val="0"/>
              </a:spcBef>
              <a:spcAft>
                <a:spcPct val="0"/>
              </a:spcAft>
              <a:tabLst/>
            </a:pPr>
            <a:r>
              <a:rPr lang="nl-NL" altLang="nl-NL" sz="2000" dirty="0">
                <a:solidFill>
                  <a:srgbClr val="000000"/>
                </a:solidFill>
                <a:latin typeface="Consolas" panose="020B0609020204030204" pitchFamily="49" charset="0"/>
              </a:rPr>
              <a:t>         }</a:t>
            </a:r>
          </a:p>
          <a:p>
            <a:pPr defTabSz="914400" eaLnBrk="0" fontAlgn="base">
              <a:lnSpc>
                <a:spcPct val="100000"/>
              </a:lnSpc>
              <a:spcBef>
                <a:spcPct val="0"/>
              </a:spcBef>
              <a:spcAft>
                <a:spcPct val="0"/>
              </a:spcAft>
              <a:tabLst/>
            </a:pPr>
            <a:r>
              <a:rPr lang="nl-NL" altLang="nl-NL" sz="2000" dirty="0">
                <a:solidFill>
                  <a:srgbClr val="000000"/>
                </a:solidFill>
                <a:latin typeface="Consolas" panose="020B0609020204030204" pitchFamily="49" charset="0"/>
              </a:rPr>
              <a:t>     }</a:t>
            </a:r>
          </a:p>
          <a:p>
            <a:pPr defTabSz="914400" eaLnBrk="0" fontAlgn="base">
              <a:lnSpc>
                <a:spcPct val="100000"/>
              </a:lnSpc>
              <a:spcBef>
                <a:spcPct val="0"/>
              </a:spcBef>
              <a:spcAft>
                <a:spcPct val="0"/>
              </a:spcAft>
              <a:tabLst/>
            </a:pPr>
            <a:r>
              <a:rPr lang="nl-NL" altLang="nl-NL" sz="2000" dirty="0">
                <a:solidFill>
                  <a:srgbClr val="000000"/>
                </a:solidFill>
                <a:latin typeface="Consolas" panose="020B0609020204030204" pitchFamily="49" charset="0"/>
              </a:rPr>
              <a:t>}</a:t>
            </a:r>
            <a:r>
              <a:rPr lang="nl-NL" altLang="nl-NL" sz="2000" dirty="0">
                <a:solidFill>
                  <a:srgbClr val="0000FF"/>
                </a:solidFill>
                <a:latin typeface="Consolas" panose="020B0609020204030204" pitchFamily="49" charset="0"/>
              </a:rPr>
              <a:t> </a:t>
            </a:r>
          </a:p>
          <a:p>
            <a:pPr defTabSz="914400" eaLnBrk="0" fontAlgn="base">
              <a:lnSpc>
                <a:spcPct val="100000"/>
              </a:lnSpc>
              <a:spcBef>
                <a:spcPct val="0"/>
              </a:spcBef>
              <a:spcAft>
                <a:spcPct val="0"/>
              </a:spcAft>
              <a:tabLst/>
            </a:pPr>
            <a:endParaRPr lang="nl-NL" altLang="nl-NL" sz="2000" dirty="0">
              <a:solidFill>
                <a:srgbClr val="0000FF"/>
              </a:solidFill>
              <a:latin typeface="Consolas" panose="020B0609020204030204" pitchFamily="49" charset="0"/>
            </a:endParaRPr>
          </a:p>
          <a:p>
            <a:pPr defTabSz="914400" eaLnBrk="0" fontAlgn="base">
              <a:lnSpc>
                <a:spcPct val="100000"/>
              </a:lnSpc>
              <a:spcBef>
                <a:spcPct val="0"/>
              </a:spcBef>
              <a:spcAft>
                <a:spcPct val="0"/>
              </a:spcAft>
              <a:tabLst/>
            </a:pPr>
            <a:r>
              <a:rPr lang="nl-NL" altLang="nl-NL" sz="2000" dirty="0">
                <a:solidFill>
                  <a:srgbClr val="0000FF"/>
                </a:solidFill>
                <a:latin typeface="Consolas" panose="020B0609020204030204" pitchFamily="49" charset="0"/>
              </a:rPr>
              <a:t>let</a:t>
            </a:r>
            <a:r>
              <a:rPr lang="nl-NL" altLang="nl-NL" sz="2000" dirty="0">
                <a:solidFill>
                  <a:srgbClr val="000000"/>
                </a:solidFill>
                <a:latin typeface="Consolas" panose="020B0609020204030204" pitchFamily="49" charset="0"/>
              </a:rPr>
              <a:t> hans = </a:t>
            </a:r>
            <a:r>
              <a:rPr lang="nl-NL" altLang="nl-NL" sz="2000" dirty="0">
                <a:solidFill>
                  <a:srgbClr val="0000FF"/>
                </a:solidFill>
                <a:latin typeface="Consolas" panose="020B0609020204030204" pitchFamily="49" charset="0"/>
              </a:rPr>
              <a:t>new</a:t>
            </a:r>
            <a:r>
              <a:rPr lang="nl-NL" altLang="nl-NL" sz="2000" dirty="0">
                <a:solidFill>
                  <a:srgbClr val="000000"/>
                </a:solidFill>
                <a:latin typeface="Consolas" panose="020B0609020204030204" pitchFamily="49" charset="0"/>
              </a:rPr>
              <a:t> People.PeopleController();</a:t>
            </a:r>
          </a:p>
        </p:txBody>
      </p:sp>
    </p:spTree>
    <p:extLst>
      <p:ext uri="{BB962C8B-B14F-4D97-AF65-F5344CB8AC3E}">
        <p14:creationId xmlns:p14="http://schemas.microsoft.com/office/powerpoint/2010/main" val="8037262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6159622" cy="1833836"/>
          </a:xfrm>
        </p:spPr>
        <p:txBody>
          <a:bodyPr/>
          <a:lstStyle/>
          <a:p>
            <a:r>
              <a:rPr lang="en-US" dirty="0"/>
              <a:t>Language</a:t>
            </a:r>
            <a:br>
              <a:rPr lang="en-US" dirty="0"/>
            </a:br>
            <a:r>
              <a:rPr lang="en-US" dirty="0">
                <a:solidFill>
                  <a:srgbClr val="011E4F"/>
                </a:solidFill>
              </a:rPr>
              <a:t>Typescript – Demo</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262" y="-4635"/>
            <a:ext cx="6002214" cy="6999160"/>
          </a:xfrm>
          <a:prstGeom prst="rect">
            <a:avLst/>
          </a:prstGeom>
        </p:spPr>
      </p:pic>
      <p:sp>
        <p:nvSpPr>
          <p:cNvPr id="9" name="TextBox 8"/>
          <p:cNvSpPr txBox="1"/>
          <p:nvPr/>
        </p:nvSpPr>
        <p:spPr>
          <a:xfrm>
            <a:off x="97557" y="6411501"/>
            <a:ext cx="9079846" cy="882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buSzPct val="100000"/>
            </a:pPr>
            <a:r>
              <a:rPr lang="nl-NL" sz="2400" u="sng" dirty="0">
                <a:solidFill>
                  <a:srgbClr val="CC3300"/>
                </a:solidFill>
                <a:uFill>
                  <a:solidFill>
                    <a:srgbClr val="CC3300"/>
                  </a:solidFill>
                </a:uFill>
                <a:hlinkClick r:id="rId4"/>
              </a:rPr>
              <a:t>http://www.typescriptlang.org/Playground</a:t>
            </a:r>
          </a:p>
          <a:p>
            <a:pPr marL="571500" indent="-571500">
              <a:buSzPct val="100000"/>
              <a:buFont typeface="Arial"/>
              <a:buChar char="•"/>
            </a:pPr>
            <a:endParaRPr lang="nl-NL" sz="2400" dirty="0"/>
          </a:p>
        </p:txBody>
      </p:sp>
    </p:spTree>
    <p:extLst>
      <p:ext uri="{BB962C8B-B14F-4D97-AF65-F5344CB8AC3E}">
        <p14:creationId xmlns:p14="http://schemas.microsoft.com/office/powerpoint/2010/main" val="110134993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52583"/>
            <a:ext cx="12406276" cy="5327271"/>
          </a:xfrm>
          <a:prstGeom prst="rect">
            <a:avLst/>
          </a:prstGeom>
        </p:spPr>
      </p:pic>
    </p:spTree>
    <p:extLst>
      <p:ext uri="{BB962C8B-B14F-4D97-AF65-F5344CB8AC3E}">
        <p14:creationId xmlns:p14="http://schemas.microsoft.com/office/powerpoint/2010/main" val="8701107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vc-framework.dot-ryt.png"/>
          <p:cNvPicPr>
            <a:picLocks noChangeAspect="1"/>
          </p:cNvPicPr>
          <p:nvPr/>
        </p:nvPicPr>
        <p:blipFill>
          <a:blip r:embed="rId3">
            <a:extLst/>
          </a:blip>
          <a:stretch>
            <a:fillRect/>
          </a:stretch>
        </p:blipFill>
        <p:spPr>
          <a:xfrm>
            <a:off x="1168515" y="616942"/>
            <a:ext cx="10034445" cy="7366865"/>
          </a:xfrm>
          <a:prstGeom prst="rect">
            <a:avLst/>
          </a:prstGeom>
          <a:ln w="12700">
            <a:miter lim="400000"/>
          </a:ln>
        </p:spPr>
      </p:pic>
      <p:sp>
        <p:nvSpPr>
          <p:cNvPr id="4" name="Title 2"/>
          <p:cNvSpPr txBox="1">
            <a:spLocks/>
          </p:cNvSpPr>
          <p:nvPr/>
        </p:nvSpPr>
        <p:spPr>
          <a:xfrm>
            <a:off x="240956" y="295273"/>
            <a:ext cx="11889564" cy="154580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Framework</a:t>
            </a:r>
            <a:br>
              <a:rPr lang="en-US" dirty="0"/>
            </a:br>
            <a:r>
              <a:rPr lang="en-US" dirty="0">
                <a:solidFill>
                  <a:srgbClr val="011E4F"/>
                </a:solidFill>
              </a:rPr>
              <a:t>Server side Web MVC framework</a:t>
            </a:r>
          </a:p>
        </p:txBody>
      </p:sp>
      <p:sp>
        <p:nvSpPr>
          <p:cNvPr id="5" name="Rectangle: Rounded Corners 4"/>
          <p:cNvSpPr/>
          <p:nvPr/>
        </p:nvSpPr>
        <p:spPr bwMode="auto">
          <a:xfrm>
            <a:off x="7370365" y="2921198"/>
            <a:ext cx="1152128" cy="432048"/>
          </a:xfrm>
          <a:prstGeom prst="roundRect">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nl-NL"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0261471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40956" y="295273"/>
            <a:ext cx="11889564" cy="154580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Framework</a:t>
            </a:r>
            <a:br>
              <a:rPr lang="en-US" dirty="0"/>
            </a:br>
            <a:r>
              <a:rPr lang="en-US" dirty="0">
                <a:solidFill>
                  <a:srgbClr val="011E4F"/>
                </a:solidFill>
              </a:rPr>
              <a:t>SPA framework</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20" y="1838620"/>
            <a:ext cx="6523687" cy="4954563"/>
          </a:xfrm>
          <a:prstGeom prst="rect">
            <a:avLst/>
          </a:prstGeom>
        </p:spPr>
      </p:pic>
      <p:sp>
        <p:nvSpPr>
          <p:cNvPr id="6" name="Shape 225"/>
          <p:cNvSpPr/>
          <p:nvPr/>
        </p:nvSpPr>
        <p:spPr>
          <a:xfrm>
            <a:off x="291976" y="1756522"/>
            <a:ext cx="9756865" cy="1200329"/>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r>
              <a:rPr sz="2400" dirty="0"/>
              <a:t>Single Page Application is a web app in which the </a:t>
            </a:r>
            <a:r>
              <a:rPr sz="2400" b="1" dirty="0"/>
              <a:t>majority </a:t>
            </a:r>
            <a:r>
              <a:rPr sz="2400" dirty="0"/>
              <a:t>of interactions are handled on the client </a:t>
            </a:r>
            <a:r>
              <a:rPr sz="2400" b="1" dirty="0"/>
              <a:t>without the need to reach a server, </a:t>
            </a:r>
            <a:r>
              <a:rPr sz="2400" dirty="0"/>
              <a:t>with a goal of providing a more</a:t>
            </a:r>
            <a:r>
              <a:rPr sz="2400" b="1" dirty="0"/>
              <a:t> fluid </a:t>
            </a:r>
            <a:r>
              <a:rPr sz="2400" dirty="0"/>
              <a:t>user experience</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930" y="2956851"/>
            <a:ext cx="6998956" cy="3813923"/>
          </a:xfrm>
          <a:prstGeom prst="rect">
            <a:avLst/>
          </a:prstGeom>
        </p:spPr>
      </p:pic>
    </p:spTree>
    <p:extLst>
      <p:ext uri="{BB962C8B-B14F-4D97-AF65-F5344CB8AC3E}">
        <p14:creationId xmlns:p14="http://schemas.microsoft.com/office/powerpoint/2010/main" val="1404248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40956" y="295273"/>
            <a:ext cx="11889564" cy="154580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Framework</a:t>
            </a:r>
            <a:br>
              <a:rPr lang="en-US" dirty="0"/>
            </a:br>
            <a:r>
              <a:rPr lang="en-US" dirty="0">
                <a:solidFill>
                  <a:srgbClr val="011E4F"/>
                </a:solidFill>
              </a:rPr>
              <a:t>SPA framework</a:t>
            </a:r>
          </a:p>
        </p:txBody>
      </p:sp>
      <p:pic>
        <p:nvPicPr>
          <p:cNvPr id="5" name="image11.png"/>
          <p:cNvPicPr>
            <a:picLocks noChangeAspect="1"/>
          </p:cNvPicPr>
          <p:nvPr/>
        </p:nvPicPr>
        <p:blipFill>
          <a:blip r:embed="rId3">
            <a:extLst/>
          </a:blip>
          <a:stretch>
            <a:fillRect/>
          </a:stretch>
        </p:blipFill>
        <p:spPr>
          <a:xfrm>
            <a:off x="388487" y="2312707"/>
            <a:ext cx="5797251" cy="1593501"/>
          </a:xfrm>
          <a:prstGeom prst="rect">
            <a:avLst/>
          </a:prstGeom>
          <a:ln w="12700">
            <a:miter lim="400000"/>
          </a:ln>
        </p:spPr>
      </p:pic>
      <p:pic>
        <p:nvPicPr>
          <p:cNvPr id="7" name="knockoutjs.jpg"/>
          <p:cNvPicPr>
            <a:picLocks noChangeAspect="1"/>
          </p:cNvPicPr>
          <p:nvPr/>
        </p:nvPicPr>
        <p:blipFill>
          <a:blip r:embed="rId4">
            <a:extLst/>
          </a:blip>
          <a:stretch>
            <a:fillRect/>
          </a:stretch>
        </p:blipFill>
        <p:spPr>
          <a:xfrm>
            <a:off x="7874421" y="1745122"/>
            <a:ext cx="3855033" cy="965726"/>
          </a:xfrm>
          <a:prstGeom prst="rect">
            <a:avLst/>
          </a:prstGeom>
          <a:ln w="12700">
            <a:miter lim="400000"/>
          </a:ln>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9583" y="3834454"/>
            <a:ext cx="1691632" cy="160809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5840" y="682180"/>
            <a:ext cx="3879362" cy="690431"/>
          </a:xfrm>
          <a:prstGeom prst="rect">
            <a:avLst/>
          </a:prstGeom>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t="39284" b="37009"/>
          <a:stretch/>
        </p:blipFill>
        <p:spPr>
          <a:xfrm>
            <a:off x="6488247" y="3132143"/>
            <a:ext cx="5124351" cy="1214809"/>
          </a:xfrm>
          <a:prstGeom prst="rect">
            <a:avLst/>
          </a:prstGeom>
        </p:spPr>
      </p:pic>
      <p:pic>
        <p:nvPicPr>
          <p:cNvPr id="11" name="Picture 10"/>
          <p:cNvPicPr>
            <a:picLocks noChangeAspect="1"/>
          </p:cNvPicPr>
          <p:nvPr/>
        </p:nvPicPr>
        <p:blipFill rotWithShape="1">
          <a:blip r:embed="rId8">
            <a:extLst>
              <a:ext uri="{28A0092B-C50C-407E-A947-70E740481C1C}">
                <a14:useLocalDpi xmlns:a14="http://schemas.microsoft.com/office/drawing/2010/main" val="0"/>
              </a:ext>
            </a:extLst>
          </a:blip>
          <a:srcRect l="13640" t="27759" r="13427" b="24834"/>
          <a:stretch/>
        </p:blipFill>
        <p:spPr>
          <a:xfrm>
            <a:off x="8378477" y="4836691"/>
            <a:ext cx="3528393" cy="1529753"/>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5533125"/>
            <a:ext cx="4857180" cy="1351915"/>
          </a:xfrm>
          <a:prstGeom prst="rect">
            <a:avLst/>
          </a:prstGeom>
        </p:spPr>
      </p:pic>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7132" y="5081438"/>
            <a:ext cx="1595428" cy="1595428"/>
          </a:xfrm>
          <a:prstGeom prst="rect">
            <a:avLst/>
          </a:prstGeom>
        </p:spPr>
      </p:pic>
    </p:spTree>
    <p:extLst>
      <p:ext uri="{BB962C8B-B14F-4D97-AF65-F5344CB8AC3E}">
        <p14:creationId xmlns:p14="http://schemas.microsoft.com/office/powerpoint/2010/main" val="967049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40956" y="295273"/>
            <a:ext cx="11889564" cy="154580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Framework</a:t>
            </a:r>
            <a:br>
              <a:rPr lang="en-US" dirty="0"/>
            </a:br>
            <a:r>
              <a:rPr lang="en-US" dirty="0">
                <a:solidFill>
                  <a:srgbClr val="011E4F"/>
                </a:solidFill>
              </a:rPr>
              <a:t>SPA framework</a:t>
            </a:r>
          </a:p>
        </p:txBody>
      </p:sp>
      <p:sp>
        <p:nvSpPr>
          <p:cNvPr id="5" name="Shape 233"/>
          <p:cNvSpPr/>
          <p:nvPr/>
        </p:nvSpPr>
        <p:spPr>
          <a:xfrm>
            <a:off x="385589" y="2129110"/>
            <a:ext cx="4032448" cy="4524315"/>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defRPr b="1"/>
            </a:pPr>
            <a:r>
              <a:rPr sz="3600" dirty="0" err="1"/>
              <a:t>Github</a:t>
            </a:r>
            <a:r>
              <a:rPr sz="3600" dirty="0"/>
              <a:t> stars</a:t>
            </a:r>
          </a:p>
          <a:p>
            <a:r>
              <a:rPr sz="3600" i="1" dirty="0"/>
              <a:t>AngularJS</a:t>
            </a:r>
            <a:r>
              <a:rPr sz="3600" dirty="0"/>
              <a:t>: </a:t>
            </a:r>
            <a:r>
              <a:rPr lang="en-US" sz="3600" dirty="0"/>
              <a:t>52</a:t>
            </a:r>
            <a:r>
              <a:rPr sz="3600" dirty="0"/>
              <a:t>.</a:t>
            </a:r>
            <a:r>
              <a:rPr lang="en-US" sz="3600" dirty="0"/>
              <a:t>350</a:t>
            </a:r>
          </a:p>
          <a:p>
            <a:r>
              <a:rPr lang="en-US" sz="3600" dirty="0"/>
              <a:t>Meteor: 35.400</a:t>
            </a:r>
            <a:endParaRPr sz="3600" dirty="0"/>
          </a:p>
          <a:p>
            <a:r>
              <a:rPr lang="nl-NL" sz="3600" i="1" dirty="0"/>
              <a:t>Backbone</a:t>
            </a:r>
            <a:r>
              <a:rPr sz="3600" dirty="0"/>
              <a:t>: </a:t>
            </a:r>
            <a:r>
              <a:rPr lang="nl-NL" sz="3600" dirty="0"/>
              <a:t>25</a:t>
            </a:r>
            <a:r>
              <a:rPr sz="3600" dirty="0"/>
              <a:t>.</a:t>
            </a:r>
            <a:r>
              <a:rPr lang="nl-NL" sz="3600" dirty="0"/>
              <a:t>500</a:t>
            </a:r>
          </a:p>
          <a:p>
            <a:r>
              <a:rPr lang="nl-NL" sz="3600" dirty="0"/>
              <a:t>EmberJS: 16.900</a:t>
            </a:r>
            <a:endParaRPr sz="3600" dirty="0"/>
          </a:p>
          <a:p>
            <a:r>
              <a:rPr sz="3600" i="1" dirty="0"/>
              <a:t>Knockout</a:t>
            </a:r>
            <a:r>
              <a:rPr sz="3600" dirty="0"/>
              <a:t>: 7.</a:t>
            </a:r>
            <a:r>
              <a:rPr lang="en-US" sz="3600" dirty="0"/>
              <a:t>700</a:t>
            </a:r>
          </a:p>
          <a:p>
            <a:endParaRPr lang="nl-NL" sz="3600" dirty="0"/>
          </a:p>
          <a:p>
            <a:r>
              <a:rPr lang="nl-NL" sz="3600" i="1" dirty="0"/>
              <a:t>jQuery: </a:t>
            </a:r>
            <a:r>
              <a:rPr lang="nl-NL" sz="3600" dirty="0"/>
              <a:t>41.400</a:t>
            </a:r>
            <a:endParaRPr sz="3600" i="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069" y="2479917"/>
            <a:ext cx="6934200" cy="3822700"/>
          </a:xfrm>
          <a:prstGeom prst="rect">
            <a:avLst/>
          </a:prstGeom>
        </p:spPr>
      </p:pic>
    </p:spTree>
    <p:extLst>
      <p:ext uri="{BB962C8B-B14F-4D97-AF65-F5344CB8AC3E}">
        <p14:creationId xmlns:p14="http://schemas.microsoft.com/office/powerpoint/2010/main" val="26158522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40956" y="295273"/>
            <a:ext cx="11889564" cy="154580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Framework</a:t>
            </a:r>
            <a:br>
              <a:rPr lang="en-US" dirty="0"/>
            </a:br>
            <a:r>
              <a:rPr lang="en-US" dirty="0">
                <a:solidFill>
                  <a:srgbClr val="011E4F"/>
                </a:solidFill>
              </a:rPr>
              <a:t>Angular JS</a:t>
            </a:r>
          </a:p>
        </p:txBody>
      </p:sp>
      <p:sp>
        <p:nvSpPr>
          <p:cNvPr id="5" name="Shape 225"/>
          <p:cNvSpPr/>
          <p:nvPr/>
        </p:nvSpPr>
        <p:spPr>
          <a:xfrm>
            <a:off x="385589" y="1841078"/>
            <a:ext cx="7427059" cy="584775"/>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r>
              <a:rPr lang="en-US" sz="3200" dirty="0"/>
              <a:t>AngularJS is a feature rich MVW Framework</a:t>
            </a:r>
          </a:p>
        </p:txBody>
      </p:sp>
      <p:sp>
        <p:nvSpPr>
          <p:cNvPr id="8" name="Rectangle 7"/>
          <p:cNvSpPr/>
          <p:nvPr/>
        </p:nvSpPr>
        <p:spPr>
          <a:xfrm>
            <a:off x="385589" y="2921198"/>
            <a:ext cx="13059537" cy="2523768"/>
          </a:xfrm>
          <a:prstGeom prst="rect">
            <a:avLst/>
          </a:prstGeom>
        </p:spPr>
        <p:txBody>
          <a:bodyPr wrap="square">
            <a:spAutoFit/>
          </a:bodyPr>
          <a:lstStyle/>
          <a:p>
            <a:pPr marL="457200" lvl="1" indent="-457200">
              <a:buFont typeface="Arial" panose="020B0604020202020204" pitchFamily="34" charset="0"/>
              <a:buChar char="•"/>
            </a:pPr>
            <a:r>
              <a:rPr lang="nl-NL" sz="2800" dirty="0"/>
              <a:t>Suitable </a:t>
            </a:r>
            <a:r>
              <a:rPr lang="nl-NL" sz="2800" dirty="0" err="1"/>
              <a:t>for</a:t>
            </a:r>
            <a:r>
              <a:rPr lang="nl-NL" sz="2800" dirty="0"/>
              <a:t> large web </a:t>
            </a:r>
            <a:r>
              <a:rPr lang="nl-NL" sz="2800" dirty="0" err="1"/>
              <a:t>applications</a:t>
            </a:r>
            <a:r>
              <a:rPr lang="nl-NL" sz="2800" dirty="0"/>
              <a:t> </a:t>
            </a:r>
          </a:p>
          <a:p>
            <a:pPr marL="457200" lvl="1" indent="-457200">
              <a:buFont typeface="Arial" panose="020B0604020202020204" pitchFamily="34" charset="0"/>
              <a:buChar char="•"/>
            </a:pPr>
            <a:r>
              <a:rPr lang="nl-NL" sz="2800" dirty="0" err="1"/>
              <a:t>Extends</a:t>
            </a:r>
            <a:r>
              <a:rPr lang="nl-NL" sz="2800" dirty="0"/>
              <a:t> HTML</a:t>
            </a:r>
          </a:p>
          <a:p>
            <a:pPr marL="457200" lvl="1" indent="-457200">
              <a:buFont typeface="Arial" panose="020B0604020202020204" pitchFamily="34" charset="0"/>
              <a:buChar char="•"/>
            </a:pPr>
            <a:r>
              <a:rPr lang="nl-NL" sz="2800" dirty="0"/>
              <a:t>Two way data binding</a:t>
            </a:r>
          </a:p>
          <a:p>
            <a:pPr marL="457200" lvl="1" indent="-457200">
              <a:buFont typeface="Arial" panose="020B0604020202020204" pitchFamily="34" charset="0"/>
              <a:buChar char="•"/>
            </a:pPr>
            <a:r>
              <a:rPr lang="nl-NL" sz="2800" dirty="0"/>
              <a:t>Cross-browser compatible</a:t>
            </a:r>
          </a:p>
          <a:p>
            <a:pPr marL="457200" lvl="1" indent="-457200">
              <a:buFont typeface="Arial" panose="020B0604020202020204" pitchFamily="34" charset="0"/>
              <a:buChar char="•"/>
            </a:pPr>
            <a:r>
              <a:rPr lang="nl-NL" sz="2800" dirty="0"/>
              <a:t>Testable from the ground up</a:t>
            </a:r>
          </a:p>
          <a:p>
            <a:pPr lvl="1"/>
            <a:endParaRPr lang="nl-NL" dirty="0"/>
          </a:p>
        </p:txBody>
      </p:sp>
      <p:pic>
        <p:nvPicPr>
          <p:cNvPr id="9" name="image11.png"/>
          <p:cNvPicPr>
            <a:picLocks noChangeAspect="1"/>
          </p:cNvPicPr>
          <p:nvPr/>
        </p:nvPicPr>
        <p:blipFill>
          <a:blip r:embed="rId3">
            <a:extLst/>
          </a:blip>
          <a:stretch>
            <a:fillRect/>
          </a:stretch>
        </p:blipFill>
        <p:spPr>
          <a:xfrm>
            <a:off x="12543375" y="-2902226"/>
            <a:ext cx="8582885" cy="2359194"/>
          </a:xfrm>
          <a:prstGeom prst="rect">
            <a:avLst/>
          </a:prstGeom>
          <a:ln w="12700">
            <a:miter lim="400000"/>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5666"/>
          <a:stretch/>
        </p:blipFill>
        <p:spPr>
          <a:xfrm>
            <a:off x="6074222" y="2391046"/>
            <a:ext cx="6056298" cy="4380960"/>
          </a:xfrm>
          <a:prstGeom prst="rect">
            <a:avLst/>
          </a:prstGeom>
        </p:spPr>
      </p:pic>
    </p:spTree>
    <p:extLst>
      <p:ext uri="{BB962C8B-B14F-4D97-AF65-F5344CB8AC3E}">
        <p14:creationId xmlns:p14="http://schemas.microsoft.com/office/powerpoint/2010/main" val="1391029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2"/>
          <p:cNvSpPr txBox="1">
            <a:spLocks/>
          </p:cNvSpPr>
          <p:nvPr/>
        </p:nvSpPr>
        <p:spPr>
          <a:xfrm>
            <a:off x="240956" y="295273"/>
            <a:ext cx="11889564" cy="154580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Framework</a:t>
            </a:r>
            <a:br>
              <a:rPr lang="en-US" dirty="0"/>
            </a:br>
            <a:r>
              <a:rPr lang="en-US" dirty="0">
                <a:solidFill>
                  <a:srgbClr val="011E4F"/>
                </a:solidFill>
              </a:rPr>
              <a:t>Angular JS</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7951" t="25248"/>
          <a:stretch/>
        </p:blipFill>
        <p:spPr>
          <a:xfrm>
            <a:off x="2041773" y="2489150"/>
            <a:ext cx="7796017" cy="3312926"/>
          </a:xfrm>
          <a:prstGeom prst="rect">
            <a:avLst/>
          </a:prstGeom>
        </p:spPr>
      </p:pic>
    </p:spTree>
    <p:extLst>
      <p:ext uri="{BB962C8B-B14F-4D97-AF65-F5344CB8AC3E}">
        <p14:creationId xmlns:p14="http://schemas.microsoft.com/office/powerpoint/2010/main" val="29221025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Front-end development for back-end developers </a:t>
            </a:r>
          </a:p>
        </p:txBody>
      </p:sp>
      <p:sp>
        <p:nvSpPr>
          <p:cNvPr id="5" name="Text Placeholder 4"/>
          <p:cNvSpPr>
            <a:spLocks noGrp="1"/>
          </p:cNvSpPr>
          <p:nvPr>
            <p:ph type="body" sz="quarter" idx="12"/>
          </p:nvPr>
        </p:nvSpPr>
        <p:spPr>
          <a:xfrm>
            <a:off x="457200" y="3955786"/>
            <a:ext cx="7132638" cy="1076335"/>
          </a:xfrm>
        </p:spPr>
        <p:txBody>
          <a:bodyPr/>
          <a:lstStyle/>
          <a:p>
            <a:r>
              <a:rPr lang="en-US" dirty="0"/>
              <a:t>Frank </a:t>
            </a:r>
            <a:r>
              <a:rPr lang="en-US" dirty="0" err="1"/>
              <a:t>Folsche</a:t>
            </a:r>
            <a:r>
              <a:rPr lang="en-US" dirty="0"/>
              <a:t> &amp; Steef Burghouts</a:t>
            </a:r>
          </a:p>
          <a:p>
            <a:endParaRPr lang="en-US" dirty="0"/>
          </a:p>
        </p:txBody>
      </p:sp>
      <p:sp>
        <p:nvSpPr>
          <p:cNvPr id="7" name="Text Placeholder 6"/>
          <p:cNvSpPr>
            <a:spLocks noGrp="1"/>
          </p:cNvSpPr>
          <p:nvPr>
            <p:ph type="body" sz="quarter" idx="15"/>
          </p:nvPr>
        </p:nvSpPr>
        <p:spPr/>
        <p:txBody>
          <a:bodyPr/>
          <a:lstStyle/>
          <a:p>
            <a:r>
              <a:rPr lang="en-GB"/>
              <a:t>#webdev</a:t>
            </a:r>
            <a:endParaRPr lang="en-US" dirty="0"/>
          </a:p>
        </p:txBody>
      </p:sp>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40956" y="295273"/>
            <a:ext cx="11889564" cy="154580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Framework</a:t>
            </a:r>
            <a:br>
              <a:rPr lang="en-US" dirty="0"/>
            </a:br>
            <a:r>
              <a:rPr lang="en-US" dirty="0">
                <a:solidFill>
                  <a:srgbClr val="011E4F"/>
                </a:solidFill>
              </a:rPr>
              <a:t>Angular JS – directives</a:t>
            </a:r>
          </a:p>
        </p:txBody>
      </p:sp>
      <p:sp>
        <p:nvSpPr>
          <p:cNvPr id="6" name="Rectangle 2"/>
          <p:cNvSpPr>
            <a:spLocks noChangeArrowheads="1"/>
          </p:cNvSpPr>
          <p:nvPr/>
        </p:nvSpPr>
        <p:spPr bwMode="auto">
          <a:xfrm>
            <a:off x="240956" y="1874334"/>
            <a:ext cx="11521897" cy="1200329"/>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defTabSz="914400">
              <a:lnSpc>
                <a:spcPct val="100000"/>
              </a:lnSpc>
              <a:tabLst/>
            </a:pPr>
            <a:r>
              <a:rPr lang="nl-NL" altLang="nl-NL" sz="2400" dirty="0">
                <a:latin typeface="+mn-lt"/>
              </a:rPr>
              <a:t>Directives are markers on a DOM element (such as an attribute, element name, comment or CSS class) that tell AngularJS to attach a specified behavior to that DOM element (e.g. via event listeners), or even to transform the DOM element and its children. </a:t>
            </a:r>
          </a:p>
        </p:txBody>
      </p:sp>
      <p:sp>
        <p:nvSpPr>
          <p:cNvPr id="8" name="Rounded Rectangle 7"/>
          <p:cNvSpPr/>
          <p:nvPr/>
        </p:nvSpPr>
        <p:spPr>
          <a:xfrm>
            <a:off x="1609107" y="3713286"/>
            <a:ext cx="8785593" cy="2543248"/>
          </a:xfrm>
          <a:prstGeom prst="roundRect">
            <a:avLst/>
          </a:prstGeom>
          <a:ln/>
          <a:effectLst>
            <a:outerShdw blurRad="50800" dist="762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lvl="0" defTabSz="914400" eaLnBrk="0" fontAlgn="base">
              <a:lnSpc>
                <a:spcPct val="100000"/>
              </a:lnSpc>
              <a:spcBef>
                <a:spcPct val="0"/>
              </a:spcBef>
              <a:spcAft>
                <a:spcPct val="0"/>
              </a:spcAft>
              <a:tabLst/>
            </a:pPr>
            <a:r>
              <a:rPr lang="nl-NL" altLang="nl-NL" sz="2800" dirty="0">
                <a:solidFill>
                  <a:srgbClr val="0000FF"/>
                </a:solidFill>
                <a:latin typeface="Consolas" panose="020B0609020204030204" pitchFamily="49" charset="0"/>
              </a:rPr>
              <a:t>&lt;</a:t>
            </a:r>
            <a:r>
              <a:rPr lang="nl-NL" altLang="nl-NL" sz="2800" dirty="0" err="1">
                <a:solidFill>
                  <a:srgbClr val="800000"/>
                </a:solidFill>
                <a:latin typeface="Consolas" panose="020B0609020204030204" pitchFamily="49" charset="0"/>
              </a:rPr>
              <a:t>table</a:t>
            </a:r>
            <a:r>
              <a:rPr lang="nl-NL" altLang="nl-NL" sz="2800" dirty="0">
                <a:solidFill>
                  <a:srgbClr val="000000"/>
                </a:solidFill>
                <a:latin typeface="Consolas" panose="020B0609020204030204" pitchFamily="49" charset="0"/>
              </a:rPr>
              <a:t> </a:t>
            </a:r>
            <a:r>
              <a:rPr lang="nl-NL" altLang="nl-NL" sz="2800" dirty="0">
                <a:solidFill>
                  <a:srgbClr val="FF0000"/>
                </a:solidFill>
                <a:latin typeface="Consolas" panose="020B0609020204030204" pitchFamily="49" charset="0"/>
              </a:rPr>
              <a:t>class</a:t>
            </a:r>
            <a:r>
              <a:rPr lang="nl-NL" altLang="nl-NL" sz="2800" dirty="0">
                <a:solidFill>
                  <a:srgbClr val="0000FF"/>
                </a:solidFill>
                <a:latin typeface="Consolas" panose="020B0609020204030204" pitchFamily="49" charset="0"/>
              </a:rPr>
              <a:t>="</a:t>
            </a:r>
            <a:r>
              <a:rPr lang="nl-NL" altLang="nl-NL" sz="2800" dirty="0" err="1">
                <a:solidFill>
                  <a:srgbClr val="0000FF"/>
                </a:solidFill>
                <a:latin typeface="Consolas" panose="020B0609020204030204" pitchFamily="49" charset="0"/>
              </a:rPr>
              <a:t>table</a:t>
            </a:r>
            <a:r>
              <a:rPr lang="nl-NL" altLang="nl-NL" sz="2800" dirty="0">
                <a:solidFill>
                  <a:srgbClr val="0000FF"/>
                </a:solidFill>
                <a:latin typeface="Consolas" panose="020B0609020204030204" pitchFamily="49" charset="0"/>
              </a:rPr>
              <a:t> </a:t>
            </a:r>
            <a:r>
              <a:rPr lang="nl-NL" altLang="nl-NL" sz="2800" dirty="0" err="1">
                <a:solidFill>
                  <a:srgbClr val="0000FF"/>
                </a:solidFill>
                <a:latin typeface="Consolas" panose="020B0609020204030204" pitchFamily="49" charset="0"/>
              </a:rPr>
              <a:t>table-striped</a:t>
            </a:r>
            <a:r>
              <a:rPr lang="nl-NL" altLang="nl-NL" sz="2800" dirty="0">
                <a:solidFill>
                  <a:srgbClr val="0000FF"/>
                </a:solidFill>
                <a:latin typeface="Consolas" panose="020B0609020204030204" pitchFamily="49" charset="0"/>
              </a:rPr>
              <a:t>"&gt;</a:t>
            </a:r>
            <a:endParaRPr lang="nl-NL" altLang="nl-NL" sz="2800" dirty="0">
              <a:solidFill>
                <a:srgbClr val="000000"/>
              </a:solidFill>
              <a:latin typeface="Consolas" panose="020B0609020204030204" pitchFamily="49" charset="0"/>
            </a:endParaRPr>
          </a:p>
          <a:p>
            <a:pPr lvl="0" defTabSz="914400" eaLnBrk="0" fontAlgn="base">
              <a:lnSpc>
                <a:spcPct val="100000"/>
              </a:lnSpc>
              <a:spcBef>
                <a:spcPct val="0"/>
              </a:spcBef>
              <a:spcAft>
                <a:spcPct val="0"/>
              </a:spcAft>
              <a:tabLst/>
            </a:pPr>
            <a:r>
              <a:rPr lang="nl-NL" altLang="nl-NL" sz="2800" dirty="0">
                <a:solidFill>
                  <a:srgbClr val="000000"/>
                </a:solidFill>
                <a:latin typeface="Consolas" panose="020B0609020204030204" pitchFamily="49" charset="0"/>
              </a:rPr>
              <a:t>     </a:t>
            </a:r>
            <a:r>
              <a:rPr lang="nl-NL" altLang="nl-NL" sz="2800" dirty="0">
                <a:solidFill>
                  <a:srgbClr val="0000FF"/>
                </a:solidFill>
                <a:latin typeface="Consolas" panose="020B0609020204030204" pitchFamily="49" charset="0"/>
              </a:rPr>
              <a:t>&lt;</a:t>
            </a:r>
            <a:r>
              <a:rPr lang="nl-NL" altLang="nl-NL" sz="2800" dirty="0" err="1">
                <a:solidFill>
                  <a:srgbClr val="800000"/>
                </a:solidFill>
                <a:latin typeface="Consolas" panose="020B0609020204030204" pitchFamily="49" charset="0"/>
              </a:rPr>
              <a:t>tr</a:t>
            </a:r>
            <a:r>
              <a:rPr lang="nl-NL" altLang="nl-NL" sz="2800" dirty="0">
                <a:solidFill>
                  <a:srgbClr val="000000"/>
                </a:solidFill>
                <a:latin typeface="Consolas" panose="020B0609020204030204" pitchFamily="49" charset="0"/>
              </a:rPr>
              <a:t> </a:t>
            </a:r>
            <a:r>
              <a:rPr lang="nl-NL" altLang="nl-NL" sz="2800" dirty="0" err="1">
                <a:solidFill>
                  <a:srgbClr val="FF0000"/>
                </a:solidFill>
                <a:latin typeface="Consolas" panose="020B0609020204030204" pitchFamily="49" charset="0"/>
              </a:rPr>
              <a:t>ng-repeat</a:t>
            </a:r>
            <a:r>
              <a:rPr lang="nl-NL" altLang="nl-NL" sz="2800" dirty="0">
                <a:solidFill>
                  <a:srgbClr val="0000FF"/>
                </a:solidFill>
                <a:latin typeface="Consolas" panose="020B0609020204030204" pitchFamily="49" charset="0"/>
              </a:rPr>
              <a:t>="</a:t>
            </a:r>
            <a:r>
              <a:rPr lang="nl-NL" altLang="nl-NL" sz="2800" dirty="0">
                <a:solidFill>
                  <a:srgbClr val="800080"/>
                </a:solidFill>
                <a:latin typeface="Consolas" panose="020B0609020204030204" pitchFamily="49" charset="0"/>
              </a:rPr>
              <a:t>talk</a:t>
            </a:r>
            <a:r>
              <a:rPr lang="nl-NL" altLang="nl-NL" sz="2800" dirty="0">
                <a:solidFill>
                  <a:srgbClr val="0000FF"/>
                </a:solidFill>
                <a:latin typeface="Consolas" panose="020B0609020204030204" pitchFamily="49" charset="0"/>
              </a:rPr>
              <a:t> </a:t>
            </a:r>
            <a:r>
              <a:rPr lang="nl-NL" altLang="nl-NL" sz="2800" b="1" dirty="0">
                <a:solidFill>
                  <a:srgbClr val="006400"/>
                </a:solidFill>
                <a:latin typeface="Consolas" panose="020B0609020204030204" pitchFamily="49" charset="0"/>
              </a:rPr>
              <a:t>in</a:t>
            </a:r>
            <a:r>
              <a:rPr lang="nl-NL" altLang="nl-NL" sz="2800" dirty="0">
                <a:solidFill>
                  <a:srgbClr val="0000FF"/>
                </a:solidFill>
                <a:latin typeface="Consolas" panose="020B0609020204030204" pitchFamily="49" charset="0"/>
              </a:rPr>
              <a:t> </a:t>
            </a:r>
            <a:r>
              <a:rPr lang="nl-NL" altLang="nl-NL" sz="2800" dirty="0" err="1">
                <a:solidFill>
                  <a:srgbClr val="800080"/>
                </a:solidFill>
                <a:latin typeface="Consolas" panose="020B0609020204030204" pitchFamily="49" charset="0"/>
              </a:rPr>
              <a:t>ctrl.talks</a:t>
            </a:r>
            <a:r>
              <a:rPr lang="nl-NL" altLang="nl-NL" sz="2800" dirty="0">
                <a:solidFill>
                  <a:srgbClr val="0000FF"/>
                </a:solidFill>
                <a:latin typeface="Consolas" panose="020B0609020204030204" pitchFamily="49" charset="0"/>
              </a:rPr>
              <a:t>"&gt;</a:t>
            </a:r>
            <a:endParaRPr lang="nl-NL" altLang="nl-NL" sz="2800" dirty="0">
              <a:solidFill>
                <a:srgbClr val="000000"/>
              </a:solidFill>
              <a:latin typeface="Consolas" panose="020B0609020204030204" pitchFamily="49" charset="0"/>
            </a:endParaRPr>
          </a:p>
          <a:p>
            <a:pPr lvl="0" defTabSz="914400" eaLnBrk="0" fontAlgn="base">
              <a:lnSpc>
                <a:spcPct val="100000"/>
              </a:lnSpc>
              <a:spcBef>
                <a:spcPct val="0"/>
              </a:spcBef>
              <a:spcAft>
                <a:spcPct val="0"/>
              </a:spcAft>
              <a:tabLst/>
            </a:pPr>
            <a:r>
              <a:rPr lang="nl-NL" altLang="nl-NL" sz="2800" dirty="0">
                <a:solidFill>
                  <a:srgbClr val="000000"/>
                </a:solidFill>
                <a:latin typeface="Consolas" panose="020B0609020204030204" pitchFamily="49" charset="0"/>
              </a:rPr>
              <a:t>         </a:t>
            </a:r>
            <a:r>
              <a:rPr lang="nl-NL" altLang="nl-NL" sz="2800" dirty="0">
                <a:solidFill>
                  <a:srgbClr val="0000FF"/>
                </a:solidFill>
                <a:latin typeface="Consolas" panose="020B0609020204030204" pitchFamily="49" charset="0"/>
              </a:rPr>
              <a:t>&lt;</a:t>
            </a:r>
            <a:r>
              <a:rPr lang="nl-NL" altLang="nl-NL" sz="2800" dirty="0" err="1">
                <a:solidFill>
                  <a:srgbClr val="800000"/>
                </a:solidFill>
                <a:latin typeface="Consolas" panose="020B0609020204030204" pitchFamily="49" charset="0"/>
              </a:rPr>
              <a:t>td</a:t>
            </a:r>
            <a:r>
              <a:rPr lang="nl-NL" altLang="nl-NL" sz="2800" dirty="0">
                <a:solidFill>
                  <a:srgbClr val="0000FF"/>
                </a:solidFill>
                <a:latin typeface="Consolas" panose="020B0609020204030204" pitchFamily="49" charset="0"/>
              </a:rPr>
              <a:t>&gt;</a:t>
            </a:r>
            <a:r>
              <a:rPr lang="nl-NL" altLang="nl-NL" sz="2800" dirty="0">
                <a:solidFill>
                  <a:srgbClr val="000000"/>
                </a:solidFill>
                <a:latin typeface="Consolas" panose="020B0609020204030204" pitchFamily="49" charset="0"/>
              </a:rPr>
              <a:t> </a:t>
            </a:r>
            <a:r>
              <a:rPr lang="nl-NL" altLang="nl-NL" sz="2800" b="1" dirty="0">
                <a:solidFill>
                  <a:srgbClr val="000000"/>
                </a:solidFill>
                <a:latin typeface="Consolas" panose="020B0609020204030204" pitchFamily="49" charset="0"/>
              </a:rPr>
              <a:t>{{</a:t>
            </a:r>
            <a:r>
              <a:rPr lang="nl-NL" altLang="nl-NL" sz="2800" dirty="0">
                <a:solidFill>
                  <a:srgbClr val="000000"/>
                </a:solidFill>
                <a:latin typeface="Consolas" panose="020B0609020204030204" pitchFamily="49" charset="0"/>
              </a:rPr>
              <a:t> </a:t>
            </a:r>
            <a:r>
              <a:rPr lang="nl-NL" altLang="nl-NL" sz="2800" dirty="0" err="1">
                <a:solidFill>
                  <a:srgbClr val="800080"/>
                </a:solidFill>
                <a:latin typeface="Consolas" panose="020B0609020204030204" pitchFamily="49" charset="0"/>
              </a:rPr>
              <a:t>talk.title</a:t>
            </a:r>
            <a:r>
              <a:rPr lang="nl-NL" altLang="nl-NL" sz="2800" dirty="0">
                <a:solidFill>
                  <a:srgbClr val="000000"/>
                </a:solidFill>
                <a:latin typeface="Consolas" panose="020B0609020204030204" pitchFamily="49" charset="0"/>
              </a:rPr>
              <a:t> </a:t>
            </a:r>
            <a:r>
              <a:rPr lang="nl-NL" altLang="nl-NL" sz="2800" b="1" dirty="0">
                <a:solidFill>
                  <a:srgbClr val="000000"/>
                </a:solidFill>
                <a:latin typeface="Consolas" panose="020B0609020204030204" pitchFamily="49" charset="0"/>
              </a:rPr>
              <a:t>}}</a:t>
            </a:r>
            <a:r>
              <a:rPr lang="nl-NL" altLang="nl-NL" sz="2800" dirty="0">
                <a:solidFill>
                  <a:srgbClr val="000000"/>
                </a:solidFill>
                <a:latin typeface="Consolas" panose="020B0609020204030204" pitchFamily="49" charset="0"/>
              </a:rPr>
              <a:t> </a:t>
            </a:r>
            <a:r>
              <a:rPr lang="nl-NL" altLang="nl-NL" sz="2800" dirty="0">
                <a:solidFill>
                  <a:srgbClr val="0000FF"/>
                </a:solidFill>
                <a:latin typeface="Consolas" panose="020B0609020204030204" pitchFamily="49" charset="0"/>
              </a:rPr>
              <a:t>&lt;/</a:t>
            </a:r>
            <a:r>
              <a:rPr lang="nl-NL" altLang="nl-NL" sz="2800" dirty="0" err="1">
                <a:solidFill>
                  <a:srgbClr val="800000"/>
                </a:solidFill>
                <a:latin typeface="Consolas" panose="020B0609020204030204" pitchFamily="49" charset="0"/>
              </a:rPr>
              <a:t>td</a:t>
            </a:r>
            <a:r>
              <a:rPr lang="nl-NL" altLang="nl-NL" sz="2800" dirty="0">
                <a:solidFill>
                  <a:srgbClr val="0000FF"/>
                </a:solidFill>
                <a:latin typeface="Consolas" panose="020B0609020204030204" pitchFamily="49" charset="0"/>
              </a:rPr>
              <a:t>&gt;</a:t>
            </a:r>
            <a:endParaRPr lang="nl-NL" altLang="nl-NL" sz="2800" dirty="0">
              <a:solidFill>
                <a:srgbClr val="000000"/>
              </a:solidFill>
              <a:latin typeface="Consolas" panose="020B0609020204030204" pitchFamily="49" charset="0"/>
            </a:endParaRPr>
          </a:p>
          <a:p>
            <a:pPr lvl="0" defTabSz="914400" eaLnBrk="0" fontAlgn="base">
              <a:lnSpc>
                <a:spcPct val="100000"/>
              </a:lnSpc>
              <a:spcBef>
                <a:spcPct val="0"/>
              </a:spcBef>
              <a:spcAft>
                <a:spcPct val="0"/>
              </a:spcAft>
              <a:tabLst/>
            </a:pPr>
            <a:r>
              <a:rPr lang="nl-NL" altLang="nl-NL" sz="2800" dirty="0">
                <a:solidFill>
                  <a:srgbClr val="000000"/>
                </a:solidFill>
                <a:latin typeface="Consolas" panose="020B0609020204030204" pitchFamily="49" charset="0"/>
              </a:rPr>
              <a:t>     </a:t>
            </a:r>
            <a:r>
              <a:rPr lang="nl-NL" altLang="nl-NL" sz="2800" dirty="0">
                <a:solidFill>
                  <a:srgbClr val="0000FF"/>
                </a:solidFill>
                <a:latin typeface="Consolas" panose="020B0609020204030204" pitchFamily="49" charset="0"/>
              </a:rPr>
              <a:t>&lt;/</a:t>
            </a:r>
            <a:r>
              <a:rPr lang="nl-NL" altLang="nl-NL" sz="2800" dirty="0" err="1">
                <a:solidFill>
                  <a:srgbClr val="800000"/>
                </a:solidFill>
                <a:latin typeface="Consolas" panose="020B0609020204030204" pitchFamily="49" charset="0"/>
              </a:rPr>
              <a:t>tr</a:t>
            </a:r>
            <a:r>
              <a:rPr lang="nl-NL" altLang="nl-NL" sz="2800" dirty="0">
                <a:solidFill>
                  <a:srgbClr val="0000FF"/>
                </a:solidFill>
                <a:latin typeface="Consolas" panose="020B0609020204030204" pitchFamily="49" charset="0"/>
              </a:rPr>
              <a:t>&gt;</a:t>
            </a:r>
            <a:r>
              <a:rPr lang="nl-NL" altLang="nl-NL" sz="2800" dirty="0">
                <a:solidFill>
                  <a:srgbClr val="000000"/>
                </a:solidFill>
                <a:latin typeface="Consolas" panose="020B0609020204030204" pitchFamily="49" charset="0"/>
              </a:rPr>
              <a:t> </a:t>
            </a:r>
          </a:p>
          <a:p>
            <a:pPr lvl="0" defTabSz="914400" eaLnBrk="0" fontAlgn="base">
              <a:lnSpc>
                <a:spcPct val="100000"/>
              </a:lnSpc>
              <a:spcBef>
                <a:spcPct val="0"/>
              </a:spcBef>
              <a:spcAft>
                <a:spcPct val="0"/>
              </a:spcAft>
              <a:tabLst/>
            </a:pPr>
            <a:r>
              <a:rPr lang="nl-NL" altLang="nl-NL" sz="2800" dirty="0">
                <a:solidFill>
                  <a:srgbClr val="0000FF"/>
                </a:solidFill>
                <a:latin typeface="Consolas" panose="020B0609020204030204" pitchFamily="49" charset="0"/>
              </a:rPr>
              <a:t>&lt;/</a:t>
            </a:r>
            <a:r>
              <a:rPr lang="nl-NL" altLang="nl-NL" sz="2800" dirty="0" err="1">
                <a:solidFill>
                  <a:srgbClr val="800000"/>
                </a:solidFill>
                <a:latin typeface="Consolas" panose="020B0609020204030204" pitchFamily="49" charset="0"/>
              </a:rPr>
              <a:t>table</a:t>
            </a:r>
            <a:r>
              <a:rPr lang="nl-NL" altLang="nl-NL" sz="2800" dirty="0">
                <a:solidFill>
                  <a:srgbClr val="0000FF"/>
                </a:solidFill>
                <a:latin typeface="Consolas" panose="020B0609020204030204" pitchFamily="49" charset="0"/>
              </a:rPr>
              <a:t>&gt;</a:t>
            </a:r>
            <a:endParaRPr lang="nl-NL" altLang="nl-NL" sz="2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97751342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08661" y="5367563"/>
            <a:ext cx="2926334" cy="2667231"/>
          </a:xfrm>
          <a:prstGeom prst="rect">
            <a:avLst/>
          </a:prstGeom>
        </p:spPr>
      </p:pic>
      <p:pic>
        <p:nvPicPr>
          <p:cNvPr id="6" name="Picture 5"/>
          <p:cNvPicPr>
            <a:picLocks noChangeAspect="1"/>
          </p:cNvPicPr>
          <p:nvPr/>
        </p:nvPicPr>
        <p:blipFill>
          <a:blip r:embed="rId4"/>
          <a:stretch>
            <a:fillRect/>
          </a:stretch>
        </p:blipFill>
        <p:spPr>
          <a:xfrm>
            <a:off x="1029346" y="1692741"/>
            <a:ext cx="10987475" cy="5065654"/>
          </a:xfrm>
          <a:prstGeom prst="rect">
            <a:avLst/>
          </a:prstGeom>
        </p:spPr>
      </p:pic>
      <p:sp>
        <p:nvSpPr>
          <p:cNvPr id="7" name="Rectangle 2"/>
          <p:cNvSpPr>
            <a:spLocks noChangeArrowheads="1"/>
          </p:cNvSpPr>
          <p:nvPr/>
        </p:nvSpPr>
        <p:spPr bwMode="auto">
          <a:xfrm>
            <a:off x="274638" y="1557158"/>
            <a:ext cx="8912802" cy="584775"/>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lvl="0" defTabSz="914400">
              <a:lnSpc>
                <a:spcPct val="100000"/>
              </a:lnSpc>
              <a:tabLst/>
            </a:pPr>
            <a:r>
              <a:rPr lang="nl-NL" altLang="nl-NL" sz="3200" dirty="0">
                <a:latin typeface="+mn-lt"/>
              </a:rPr>
              <a:t>$scope is </a:t>
            </a:r>
            <a:r>
              <a:rPr lang="nl-NL" altLang="nl-NL" sz="3200" dirty="0" err="1">
                <a:latin typeface="+mn-lt"/>
              </a:rPr>
              <a:t>the</a:t>
            </a:r>
            <a:r>
              <a:rPr lang="nl-NL" altLang="nl-NL" sz="3200" dirty="0">
                <a:latin typeface="+mn-lt"/>
              </a:rPr>
              <a:t> </a:t>
            </a:r>
            <a:r>
              <a:rPr lang="nl-NL" altLang="nl-NL" sz="3200" dirty="0" err="1">
                <a:latin typeface="+mn-lt"/>
              </a:rPr>
              <a:t>glue</a:t>
            </a:r>
            <a:r>
              <a:rPr lang="nl-NL" altLang="nl-NL" sz="3200" dirty="0">
                <a:latin typeface="+mn-lt"/>
              </a:rPr>
              <a:t> </a:t>
            </a:r>
            <a:r>
              <a:rPr lang="nl-NL" altLang="nl-NL" sz="3200" dirty="0" err="1">
                <a:latin typeface="+mn-lt"/>
              </a:rPr>
              <a:t>for</a:t>
            </a:r>
            <a:r>
              <a:rPr lang="nl-NL" altLang="nl-NL" sz="3200" dirty="0">
                <a:latin typeface="+mn-lt"/>
              </a:rPr>
              <a:t> </a:t>
            </a:r>
            <a:r>
              <a:rPr lang="nl-NL" altLang="nl-NL" sz="3200" dirty="0" err="1">
                <a:latin typeface="+mn-lt"/>
              </a:rPr>
              <a:t>two</a:t>
            </a:r>
            <a:r>
              <a:rPr lang="nl-NL" altLang="nl-NL" sz="3200" dirty="0">
                <a:latin typeface="+mn-lt"/>
              </a:rPr>
              <a:t> way data binding!</a:t>
            </a:r>
          </a:p>
        </p:txBody>
      </p:sp>
      <p:sp>
        <p:nvSpPr>
          <p:cNvPr id="8" name="Rounded Rectangle 7"/>
          <p:cNvSpPr/>
          <p:nvPr/>
        </p:nvSpPr>
        <p:spPr>
          <a:xfrm>
            <a:off x="251552" y="2861752"/>
            <a:ext cx="10719213" cy="2163852"/>
          </a:xfrm>
          <a:prstGeom prst="roundRect">
            <a:avLst>
              <a:gd name="adj" fmla="val 7434"/>
            </a:avLst>
          </a:prstGeom>
          <a:ln/>
          <a:effectLst>
            <a:outerShdw blurRad="50800" dist="762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lvl="0" defTabSz="914400" eaLnBrk="0" fontAlgn="base">
              <a:lnSpc>
                <a:spcPct val="100000"/>
              </a:lnSpc>
              <a:spcBef>
                <a:spcPct val="0"/>
              </a:spcBef>
              <a:spcAft>
                <a:spcPct val="0"/>
              </a:spcAft>
              <a:tabLst/>
            </a:pPr>
            <a:r>
              <a:rPr lang="nl-NL" altLang="nl-NL" dirty="0" err="1">
                <a:solidFill>
                  <a:srgbClr val="0000FF"/>
                </a:solidFill>
                <a:latin typeface="Consolas" panose="020B0609020204030204" pitchFamily="49" charset="0"/>
              </a:rPr>
              <a:t>namespace</a:t>
            </a:r>
            <a:r>
              <a:rPr lang="nl-NL" altLang="nl-NL" dirty="0">
                <a:solidFill>
                  <a:srgbClr val="000000"/>
                </a:solidFill>
                <a:latin typeface="Consolas" panose="020B0609020204030204" pitchFamily="49" charset="0"/>
              </a:rPr>
              <a:t> Talk {</a:t>
            </a:r>
          </a:p>
          <a:p>
            <a:pPr lvl="0" defTabSz="914400" eaLnBrk="0" fontAlgn="base">
              <a:lnSpc>
                <a:spcPct val="100000"/>
              </a:lnSpc>
              <a:spcBef>
                <a:spcPct val="0"/>
              </a:spcBef>
              <a:spcAft>
                <a:spcPct val="0"/>
              </a:spcAft>
              <a:tabLst/>
            </a:pPr>
            <a:endParaRPr lang="nl-NL" altLang="nl-NL" dirty="0">
              <a:solidFill>
                <a:srgbClr val="0000FF"/>
              </a:solidFill>
              <a:latin typeface="Consolas" panose="020B0609020204030204" pitchFamily="49" charset="0"/>
            </a:endParaRPr>
          </a:p>
          <a:p>
            <a:pPr lvl="0" defTabSz="914400" eaLnBrk="0" fontAlgn="base">
              <a:lnSpc>
                <a:spcPct val="100000"/>
              </a:lnSpc>
              <a:spcBef>
                <a:spcPct val="0"/>
              </a:spcBef>
              <a:spcAft>
                <a:spcPct val="0"/>
              </a:spcAft>
              <a:tabLst/>
            </a:pPr>
            <a:r>
              <a:rPr lang="nl-NL" altLang="nl-NL" dirty="0">
                <a:solidFill>
                  <a:srgbClr val="0000FF"/>
                </a:solidFill>
                <a:latin typeface="Consolas" panose="020B0609020204030204" pitchFamily="49" charset="0"/>
              </a:rPr>
              <a:t>	export</a:t>
            </a:r>
            <a:r>
              <a:rPr lang="nl-NL" altLang="nl-NL" dirty="0">
                <a:solidFill>
                  <a:srgbClr val="000000"/>
                </a:solidFill>
                <a:latin typeface="Consolas" panose="020B0609020204030204" pitchFamily="49" charset="0"/>
              </a:rPr>
              <a:t> </a:t>
            </a:r>
            <a:r>
              <a:rPr lang="nl-NL" altLang="nl-NL" dirty="0">
                <a:solidFill>
                  <a:srgbClr val="0000FF"/>
                </a:solidFill>
                <a:latin typeface="Consolas" panose="020B0609020204030204" pitchFamily="49" charset="0"/>
              </a:rPr>
              <a:t>class</a:t>
            </a:r>
            <a:r>
              <a:rPr lang="nl-NL" altLang="nl-NL" dirty="0">
                <a:solidFill>
                  <a:srgbClr val="000000"/>
                </a:solidFill>
                <a:latin typeface="Consolas" panose="020B0609020204030204" pitchFamily="49" charset="0"/>
              </a:rPr>
              <a:t> </a:t>
            </a:r>
            <a:r>
              <a:rPr lang="nl-NL" altLang="nl-NL" dirty="0" err="1">
                <a:solidFill>
                  <a:srgbClr val="000000"/>
                </a:solidFill>
                <a:latin typeface="Consolas" panose="020B0609020204030204" pitchFamily="49" charset="0"/>
              </a:rPr>
              <a:t>TalkController</a:t>
            </a:r>
            <a:r>
              <a:rPr lang="nl-NL" altLang="nl-NL" dirty="0">
                <a:solidFill>
                  <a:srgbClr val="000000"/>
                </a:solidFill>
                <a:latin typeface="Consolas" panose="020B0609020204030204" pitchFamily="49" charset="0"/>
              </a:rPr>
              <a:t> {</a:t>
            </a:r>
          </a:p>
          <a:p>
            <a:pPr lvl="0" defTabSz="914400" eaLnBrk="0" fontAlgn="base">
              <a:lnSpc>
                <a:spcPct val="100000"/>
              </a:lnSpc>
              <a:spcBef>
                <a:spcPct val="0"/>
              </a:spcBef>
              <a:spcAft>
                <a:spcPct val="0"/>
              </a:spcAft>
              <a:tabLst/>
            </a:pPr>
            <a:r>
              <a:rPr lang="nl-NL" altLang="nl-NL" dirty="0">
                <a:solidFill>
                  <a:srgbClr val="0000FF"/>
                </a:solidFill>
                <a:latin typeface="Consolas" panose="020B0609020204030204" pitchFamily="49" charset="0"/>
              </a:rPr>
              <a:t>		public</a:t>
            </a:r>
            <a:r>
              <a:rPr lang="nl-NL" altLang="nl-NL" dirty="0">
                <a:solidFill>
                  <a:srgbClr val="000000"/>
                </a:solidFill>
                <a:latin typeface="Consolas" panose="020B0609020204030204" pitchFamily="49" charset="0"/>
              </a:rPr>
              <a:t> </a:t>
            </a:r>
            <a:r>
              <a:rPr lang="nl-NL" altLang="nl-NL" dirty="0" err="1">
                <a:solidFill>
                  <a:srgbClr val="000000"/>
                </a:solidFill>
                <a:latin typeface="Consolas" panose="020B0609020204030204" pitchFamily="49" charset="0"/>
              </a:rPr>
              <a:t>title</a:t>
            </a:r>
            <a:r>
              <a:rPr lang="nl-NL" altLang="nl-NL" dirty="0">
                <a:solidFill>
                  <a:srgbClr val="000000"/>
                </a:solidFill>
                <a:latin typeface="Consolas" panose="020B0609020204030204" pitchFamily="49" charset="0"/>
              </a:rPr>
              <a:t>: </a:t>
            </a:r>
            <a:r>
              <a:rPr lang="nl-NL" altLang="nl-NL" dirty="0">
                <a:solidFill>
                  <a:srgbClr val="A31515"/>
                </a:solidFill>
                <a:latin typeface="Consolas" panose="020B0609020204030204" pitchFamily="49" charset="0"/>
              </a:rPr>
              <a:t>"</a:t>
            </a:r>
            <a:r>
              <a:rPr lang="nl-NL" altLang="nl-NL" dirty="0" err="1">
                <a:solidFill>
                  <a:srgbClr val="A31515"/>
                </a:solidFill>
                <a:latin typeface="Consolas" panose="020B0609020204030204" pitchFamily="49" charset="0"/>
              </a:rPr>
              <a:t>Talks</a:t>
            </a:r>
            <a:r>
              <a:rPr lang="nl-NL" altLang="nl-NL" dirty="0">
                <a:solidFill>
                  <a:srgbClr val="A31515"/>
                </a:solidFill>
                <a:latin typeface="Consolas" panose="020B0609020204030204" pitchFamily="49" charset="0"/>
              </a:rPr>
              <a:t>"</a:t>
            </a:r>
            <a:r>
              <a:rPr lang="nl-NL" altLang="nl-NL" dirty="0">
                <a:solidFill>
                  <a:srgbClr val="000000"/>
                </a:solidFill>
                <a:latin typeface="Consolas" panose="020B0609020204030204" pitchFamily="49" charset="0"/>
              </a:rPr>
              <a:t>;</a:t>
            </a:r>
          </a:p>
          <a:p>
            <a:pPr lvl="0" defTabSz="914400" eaLnBrk="0" fontAlgn="base">
              <a:lnSpc>
                <a:spcPct val="100000"/>
              </a:lnSpc>
              <a:spcBef>
                <a:spcPct val="0"/>
              </a:spcBef>
              <a:spcAft>
                <a:spcPct val="0"/>
              </a:spcAft>
              <a:tabLst/>
            </a:pPr>
            <a:r>
              <a:rPr lang="nl-NL" altLang="nl-NL" dirty="0">
                <a:solidFill>
                  <a:srgbClr val="0000FF"/>
                </a:solidFill>
                <a:latin typeface="Consolas" panose="020B0609020204030204" pitchFamily="49" charset="0"/>
              </a:rPr>
              <a:t>		</a:t>
            </a:r>
            <a:r>
              <a:rPr lang="nl-NL" altLang="nl-NL" dirty="0" err="1">
                <a:solidFill>
                  <a:srgbClr val="0000FF"/>
                </a:solidFill>
                <a:latin typeface="Consolas" panose="020B0609020204030204" pitchFamily="49" charset="0"/>
              </a:rPr>
              <a:t>constructor</a:t>
            </a:r>
            <a:r>
              <a:rPr lang="nl-NL" altLang="nl-NL" dirty="0">
                <a:solidFill>
                  <a:srgbClr val="000000"/>
                </a:solidFill>
                <a:latin typeface="Consolas" panose="020B0609020204030204" pitchFamily="49" charset="0"/>
              </a:rPr>
              <a:t>() {}</a:t>
            </a:r>
          </a:p>
          <a:p>
            <a:pPr lvl="0" defTabSz="914400" eaLnBrk="0" fontAlgn="base">
              <a:lnSpc>
                <a:spcPct val="100000"/>
              </a:lnSpc>
              <a:spcBef>
                <a:spcPct val="0"/>
              </a:spcBef>
              <a:spcAft>
                <a:spcPct val="0"/>
              </a:spcAft>
              <a:tabLst/>
            </a:pPr>
            <a:r>
              <a:rPr lang="nl-NL" altLang="nl-NL" dirty="0">
                <a:solidFill>
                  <a:srgbClr val="000000"/>
                </a:solidFill>
                <a:latin typeface="Consolas" panose="020B0609020204030204" pitchFamily="49" charset="0"/>
              </a:rPr>
              <a:t>	}</a:t>
            </a:r>
          </a:p>
          <a:p>
            <a:pPr lvl="0" defTabSz="914400" eaLnBrk="0" fontAlgn="base">
              <a:lnSpc>
                <a:spcPct val="100000"/>
              </a:lnSpc>
              <a:spcBef>
                <a:spcPct val="0"/>
              </a:spcBef>
              <a:spcAft>
                <a:spcPct val="0"/>
              </a:spcAft>
              <a:tabLst/>
            </a:pPr>
            <a:r>
              <a:rPr lang="nl-NL" altLang="nl-NL" dirty="0">
                <a:solidFill>
                  <a:srgbClr val="000000"/>
                </a:solidFill>
                <a:latin typeface="Consolas" panose="020B0609020204030204" pitchFamily="49" charset="0"/>
              </a:rPr>
              <a:t>}</a:t>
            </a:r>
            <a:endParaRPr lang="nl-NL" altLang="nl-NL" dirty="0">
              <a:solidFill>
                <a:schemeClr val="tx1"/>
              </a:solidFill>
              <a:latin typeface="Arial" panose="020B0604020202020204" pitchFamily="34" charset="0"/>
            </a:endParaRPr>
          </a:p>
        </p:txBody>
      </p:sp>
      <p:sp>
        <p:nvSpPr>
          <p:cNvPr id="9" name="Rounded Rectangle 8"/>
          <p:cNvSpPr/>
          <p:nvPr/>
        </p:nvSpPr>
        <p:spPr>
          <a:xfrm>
            <a:off x="251552" y="5839438"/>
            <a:ext cx="11979365" cy="772551"/>
          </a:xfrm>
          <a:prstGeom prst="roundRect">
            <a:avLst/>
          </a:prstGeom>
          <a:ln/>
          <a:effectLst>
            <a:outerShdw blurRad="50800" dist="762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lvl="0" defTabSz="914400" eaLnBrk="0" fontAlgn="base">
              <a:lnSpc>
                <a:spcPct val="100000"/>
              </a:lnSpc>
              <a:spcBef>
                <a:spcPct val="0"/>
              </a:spcBef>
              <a:spcAft>
                <a:spcPct val="0"/>
              </a:spcAft>
              <a:tabLst/>
            </a:pPr>
            <a:r>
              <a:rPr lang="nl-NL" altLang="nl-NL" dirty="0">
                <a:solidFill>
                  <a:srgbClr val="0000FF"/>
                </a:solidFill>
                <a:latin typeface="Consolas" panose="020B0609020204030204" pitchFamily="49" charset="0"/>
              </a:rPr>
              <a:t>&lt;</a:t>
            </a:r>
            <a:r>
              <a:rPr lang="nl-NL" altLang="nl-NL" dirty="0">
                <a:solidFill>
                  <a:srgbClr val="800000"/>
                </a:solidFill>
                <a:latin typeface="Consolas" panose="020B0609020204030204" pitchFamily="49" charset="0"/>
              </a:rPr>
              <a:t>input</a:t>
            </a:r>
            <a:r>
              <a:rPr lang="nl-NL" altLang="nl-NL" dirty="0">
                <a:solidFill>
                  <a:srgbClr val="000000"/>
                </a:solidFill>
                <a:latin typeface="Consolas" panose="020B0609020204030204" pitchFamily="49" charset="0"/>
              </a:rPr>
              <a:t> </a:t>
            </a:r>
            <a:r>
              <a:rPr lang="nl-NL" altLang="nl-NL" dirty="0">
                <a:solidFill>
                  <a:srgbClr val="FF0000"/>
                </a:solidFill>
                <a:latin typeface="Consolas" panose="020B0609020204030204" pitchFamily="49" charset="0"/>
              </a:rPr>
              <a:t>type</a:t>
            </a:r>
            <a:r>
              <a:rPr lang="nl-NL" altLang="nl-NL" dirty="0">
                <a:solidFill>
                  <a:srgbClr val="0000FF"/>
                </a:solidFill>
                <a:latin typeface="Consolas" panose="020B0609020204030204" pitchFamily="49" charset="0"/>
              </a:rPr>
              <a:t>="</a:t>
            </a:r>
            <a:r>
              <a:rPr lang="nl-NL" altLang="nl-NL" dirty="0" err="1">
                <a:solidFill>
                  <a:srgbClr val="0000FF"/>
                </a:solidFill>
                <a:latin typeface="Consolas" panose="020B0609020204030204" pitchFamily="49" charset="0"/>
              </a:rPr>
              <a:t>text</a:t>
            </a:r>
            <a:r>
              <a:rPr lang="nl-NL" altLang="nl-NL" dirty="0">
                <a:solidFill>
                  <a:srgbClr val="0000FF"/>
                </a:solidFill>
                <a:latin typeface="Consolas" panose="020B0609020204030204" pitchFamily="49" charset="0"/>
              </a:rPr>
              <a:t>"</a:t>
            </a:r>
            <a:r>
              <a:rPr lang="nl-NL" altLang="nl-NL" dirty="0">
                <a:solidFill>
                  <a:srgbClr val="000000"/>
                </a:solidFill>
                <a:latin typeface="Consolas" panose="020B0609020204030204" pitchFamily="49" charset="0"/>
              </a:rPr>
              <a:t> </a:t>
            </a:r>
            <a:r>
              <a:rPr lang="nl-NL" altLang="nl-NL" dirty="0" err="1">
                <a:solidFill>
                  <a:srgbClr val="FF0000"/>
                </a:solidFill>
                <a:latin typeface="Consolas" panose="020B0609020204030204" pitchFamily="49" charset="0"/>
              </a:rPr>
              <a:t>ng</a:t>
            </a:r>
            <a:r>
              <a:rPr lang="nl-NL" altLang="nl-NL" dirty="0">
                <a:solidFill>
                  <a:srgbClr val="FF0000"/>
                </a:solidFill>
                <a:latin typeface="Consolas" panose="020B0609020204030204" pitchFamily="49" charset="0"/>
              </a:rPr>
              <a:t>-model</a:t>
            </a:r>
            <a:r>
              <a:rPr lang="nl-NL" altLang="nl-NL" dirty="0">
                <a:solidFill>
                  <a:srgbClr val="0000FF"/>
                </a:solidFill>
                <a:latin typeface="Consolas" panose="020B0609020204030204" pitchFamily="49" charset="0"/>
              </a:rPr>
              <a:t>=”</a:t>
            </a:r>
            <a:r>
              <a:rPr lang="nl-NL" altLang="nl-NL" dirty="0" err="1">
                <a:solidFill>
                  <a:srgbClr val="0000FF"/>
                </a:solidFill>
                <a:latin typeface="Consolas" panose="020B0609020204030204" pitchFamily="49" charset="0"/>
              </a:rPr>
              <a:t>talkController.title</a:t>
            </a:r>
            <a:r>
              <a:rPr lang="nl-NL" altLang="nl-NL" dirty="0">
                <a:solidFill>
                  <a:srgbClr val="0000FF"/>
                </a:solidFill>
                <a:latin typeface="Consolas" panose="020B0609020204030204" pitchFamily="49" charset="0"/>
              </a:rPr>
              <a:t>"</a:t>
            </a:r>
            <a:r>
              <a:rPr lang="nl-NL" altLang="nl-NL" dirty="0">
                <a:solidFill>
                  <a:srgbClr val="000000"/>
                </a:solidFill>
                <a:latin typeface="Consolas" panose="020B0609020204030204" pitchFamily="49" charset="0"/>
              </a:rPr>
              <a:t> </a:t>
            </a:r>
            <a:r>
              <a:rPr lang="nl-NL" altLang="nl-NL">
                <a:solidFill>
                  <a:srgbClr val="0000FF"/>
                </a:solidFill>
                <a:latin typeface="Consolas" panose="020B0609020204030204" pitchFamily="49" charset="0"/>
              </a:rPr>
              <a:t>/&gt;</a:t>
            </a:r>
            <a:r>
              <a:rPr lang="nl-NL" altLang="nl-NL">
                <a:solidFill>
                  <a:srgbClr val="000000"/>
                </a:solidFill>
                <a:latin typeface="Consolas" panose="020B0609020204030204" pitchFamily="49" charset="0"/>
              </a:rPr>
              <a:t> </a:t>
            </a:r>
          </a:p>
          <a:p>
            <a:pPr lvl="0" defTabSz="914400" eaLnBrk="0" fontAlgn="base">
              <a:lnSpc>
                <a:spcPct val="100000"/>
              </a:lnSpc>
              <a:spcBef>
                <a:spcPct val="0"/>
              </a:spcBef>
              <a:spcAft>
                <a:spcPct val="0"/>
              </a:spcAft>
              <a:tabLst/>
            </a:pPr>
            <a:r>
              <a:rPr lang="nl-NL" altLang="nl-NL">
                <a:solidFill>
                  <a:srgbClr val="0000FF"/>
                </a:solidFill>
                <a:latin typeface="Consolas" panose="020B0609020204030204" pitchFamily="49" charset="0"/>
              </a:rPr>
              <a:t>&lt;</a:t>
            </a:r>
            <a:r>
              <a:rPr lang="nl-NL" altLang="nl-NL" dirty="0">
                <a:solidFill>
                  <a:srgbClr val="800000"/>
                </a:solidFill>
                <a:latin typeface="Consolas" panose="020B0609020204030204" pitchFamily="49" charset="0"/>
              </a:rPr>
              <a:t>h1</a:t>
            </a:r>
            <a:r>
              <a:rPr lang="nl-NL" altLang="nl-NL" dirty="0">
                <a:solidFill>
                  <a:srgbClr val="0000FF"/>
                </a:solidFill>
                <a:latin typeface="Consolas" panose="020B0609020204030204" pitchFamily="49" charset="0"/>
              </a:rPr>
              <a:t>&gt;</a:t>
            </a:r>
            <a:r>
              <a:rPr lang="nl-NL" altLang="nl-NL" dirty="0">
                <a:solidFill>
                  <a:srgbClr val="000000"/>
                </a:solidFill>
                <a:latin typeface="Consolas" panose="020B0609020204030204" pitchFamily="49" charset="0"/>
              </a:rPr>
              <a:t> </a:t>
            </a:r>
            <a:r>
              <a:rPr lang="nl-NL" altLang="nl-NL" b="1" dirty="0">
                <a:solidFill>
                  <a:srgbClr val="000000"/>
                </a:solidFill>
                <a:latin typeface="Consolas" panose="020B0609020204030204" pitchFamily="49" charset="0"/>
              </a:rPr>
              <a:t>{{</a:t>
            </a:r>
            <a:r>
              <a:rPr lang="nl-NL" altLang="nl-NL" dirty="0" err="1">
                <a:solidFill>
                  <a:srgbClr val="800080"/>
                </a:solidFill>
                <a:latin typeface="Consolas" panose="020B0609020204030204" pitchFamily="49" charset="0"/>
              </a:rPr>
              <a:t>talkController</a:t>
            </a:r>
            <a:r>
              <a:rPr lang="nl-NL" altLang="nl-NL" b="1" dirty="0" err="1">
                <a:solidFill>
                  <a:srgbClr val="000000"/>
                </a:solidFill>
                <a:latin typeface="Consolas" panose="020B0609020204030204" pitchFamily="49" charset="0"/>
              </a:rPr>
              <a:t>.</a:t>
            </a:r>
            <a:r>
              <a:rPr lang="nl-NL" altLang="nl-NL" dirty="0" err="1">
                <a:solidFill>
                  <a:srgbClr val="800080"/>
                </a:solidFill>
                <a:latin typeface="Consolas" panose="020B0609020204030204" pitchFamily="49" charset="0"/>
              </a:rPr>
              <a:t>title</a:t>
            </a:r>
            <a:r>
              <a:rPr lang="nl-NL" altLang="nl-NL" dirty="0">
                <a:solidFill>
                  <a:srgbClr val="000000"/>
                </a:solidFill>
                <a:latin typeface="Consolas" panose="020B0609020204030204" pitchFamily="49" charset="0"/>
              </a:rPr>
              <a:t> </a:t>
            </a:r>
            <a:r>
              <a:rPr lang="nl-NL" altLang="nl-NL" b="1" dirty="0">
                <a:solidFill>
                  <a:srgbClr val="000000"/>
                </a:solidFill>
                <a:latin typeface="Consolas" panose="020B0609020204030204" pitchFamily="49" charset="0"/>
              </a:rPr>
              <a:t>}}</a:t>
            </a:r>
            <a:r>
              <a:rPr lang="nl-NL" altLang="nl-NL" dirty="0">
                <a:solidFill>
                  <a:srgbClr val="000000"/>
                </a:solidFill>
                <a:latin typeface="Consolas" panose="020B0609020204030204" pitchFamily="49" charset="0"/>
              </a:rPr>
              <a:t> </a:t>
            </a:r>
            <a:r>
              <a:rPr lang="nl-NL" altLang="nl-NL" dirty="0">
                <a:solidFill>
                  <a:srgbClr val="0000FF"/>
                </a:solidFill>
                <a:latin typeface="Consolas" panose="020B0609020204030204" pitchFamily="49" charset="0"/>
              </a:rPr>
              <a:t>&lt;/</a:t>
            </a:r>
            <a:r>
              <a:rPr lang="nl-NL" altLang="nl-NL" dirty="0">
                <a:solidFill>
                  <a:srgbClr val="800000"/>
                </a:solidFill>
                <a:latin typeface="Consolas" panose="020B0609020204030204" pitchFamily="49" charset="0"/>
              </a:rPr>
              <a:t>h1</a:t>
            </a:r>
            <a:r>
              <a:rPr lang="nl-NL" altLang="nl-NL" dirty="0">
                <a:solidFill>
                  <a:srgbClr val="0000FF"/>
                </a:solidFill>
                <a:latin typeface="Consolas" panose="020B0609020204030204" pitchFamily="49" charset="0"/>
              </a:rPr>
              <a:t>&gt;</a:t>
            </a:r>
            <a:endParaRPr lang="nl-NL" altLang="nl-NL" dirty="0">
              <a:solidFill>
                <a:schemeClr val="tx1"/>
              </a:solidFill>
              <a:latin typeface="Arial" panose="020B0604020202020204" pitchFamily="34" charset="0"/>
            </a:endParaRPr>
          </a:p>
        </p:txBody>
      </p:sp>
      <p:sp>
        <p:nvSpPr>
          <p:cNvPr id="10" name="Rectangle 1"/>
          <p:cNvSpPr>
            <a:spLocks noChangeArrowheads="1"/>
          </p:cNvSpPr>
          <p:nvPr/>
        </p:nvSpPr>
        <p:spPr bwMode="auto">
          <a:xfrm>
            <a:off x="-2404972" y="86727"/>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13" name="Title 2"/>
          <p:cNvSpPr txBox="1">
            <a:spLocks/>
          </p:cNvSpPr>
          <p:nvPr/>
        </p:nvSpPr>
        <p:spPr>
          <a:xfrm>
            <a:off x="240956" y="295273"/>
            <a:ext cx="11889564" cy="154580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Framework</a:t>
            </a:r>
            <a:br>
              <a:rPr lang="en-US" dirty="0"/>
            </a:br>
            <a:r>
              <a:rPr lang="en-US" dirty="0">
                <a:solidFill>
                  <a:srgbClr val="011E4F"/>
                </a:solidFill>
              </a:rPr>
              <a:t>Angular JS – Two way data binding</a:t>
            </a:r>
          </a:p>
        </p:txBody>
      </p:sp>
    </p:spTree>
    <p:extLst>
      <p:ext uri="{BB962C8B-B14F-4D97-AF65-F5344CB8AC3E}">
        <p14:creationId xmlns:p14="http://schemas.microsoft.com/office/powerpoint/2010/main" val="1773014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
          <p:cNvSpPr txBox="1">
            <a:spLocks/>
          </p:cNvSpPr>
          <p:nvPr/>
        </p:nvSpPr>
        <p:spPr>
          <a:xfrm>
            <a:off x="240956" y="295273"/>
            <a:ext cx="11889564" cy="154580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Framework</a:t>
            </a:r>
            <a:br>
              <a:rPr lang="en-US" dirty="0"/>
            </a:br>
            <a:r>
              <a:rPr lang="en-US" dirty="0">
                <a:solidFill>
                  <a:srgbClr val="011E4F"/>
                </a:solidFill>
              </a:rPr>
              <a:t>Angular JS – dependency injection</a:t>
            </a:r>
          </a:p>
        </p:txBody>
      </p:sp>
      <p:sp>
        <p:nvSpPr>
          <p:cNvPr id="5" name="Shape 225"/>
          <p:cNvSpPr/>
          <p:nvPr/>
        </p:nvSpPr>
        <p:spPr>
          <a:xfrm>
            <a:off x="1632732" y="7410312"/>
            <a:ext cx="18520032" cy="737574"/>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endParaRPr lang="en-US" sz="3600" dirty="0"/>
          </a:p>
        </p:txBody>
      </p:sp>
      <p:pic>
        <p:nvPicPr>
          <p:cNvPr id="6" name="Picture 5"/>
          <p:cNvPicPr>
            <a:picLocks noChangeAspect="1"/>
          </p:cNvPicPr>
          <p:nvPr/>
        </p:nvPicPr>
        <p:blipFill>
          <a:blip r:embed="rId3"/>
          <a:stretch>
            <a:fillRect/>
          </a:stretch>
        </p:blipFill>
        <p:spPr>
          <a:xfrm>
            <a:off x="8218788" y="4109400"/>
            <a:ext cx="2926334" cy="2667231"/>
          </a:xfrm>
          <a:prstGeom prst="rect">
            <a:avLst/>
          </a:prstGeom>
        </p:spPr>
      </p:pic>
      <p:sp>
        <p:nvSpPr>
          <p:cNvPr id="8" name="Rounded Rectangle 7"/>
          <p:cNvSpPr/>
          <p:nvPr/>
        </p:nvSpPr>
        <p:spPr>
          <a:xfrm>
            <a:off x="333333" y="2425974"/>
            <a:ext cx="10528762" cy="466084"/>
          </a:xfrm>
          <a:prstGeom prst="roundRect">
            <a:avLst/>
          </a:prstGeom>
          <a:ln/>
          <a:effectLst>
            <a:outerShdw blurRad="50800" dist="762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lvl="0" defTabSz="914400" eaLnBrk="0" fontAlgn="base">
              <a:lnSpc>
                <a:spcPct val="100000"/>
              </a:lnSpc>
              <a:spcBef>
                <a:spcPct val="0"/>
              </a:spcBef>
              <a:spcAft>
                <a:spcPct val="0"/>
              </a:spcAft>
              <a:tabLst/>
            </a:pPr>
            <a:r>
              <a:rPr lang="nl-NL" altLang="nl-NL" dirty="0" err="1">
                <a:solidFill>
                  <a:srgbClr val="000000"/>
                </a:solidFill>
                <a:latin typeface="Consolas" panose="020B0609020204030204" pitchFamily="49" charset="0"/>
              </a:rPr>
              <a:t>angular.module</a:t>
            </a:r>
            <a:r>
              <a:rPr lang="nl-NL" altLang="nl-NL" dirty="0">
                <a:solidFill>
                  <a:srgbClr val="000000"/>
                </a:solidFill>
                <a:latin typeface="Consolas" panose="020B0609020204030204" pitchFamily="49" charset="0"/>
              </a:rPr>
              <a:t>(</a:t>
            </a:r>
            <a:r>
              <a:rPr lang="nl-NL" altLang="nl-NL" dirty="0">
                <a:solidFill>
                  <a:srgbClr val="A31515"/>
                </a:solidFill>
                <a:latin typeface="Consolas" panose="020B0609020204030204" pitchFamily="49" charset="0"/>
              </a:rPr>
              <a:t>"</a:t>
            </a:r>
            <a:r>
              <a:rPr lang="nl-NL" altLang="nl-NL" dirty="0" err="1">
                <a:solidFill>
                  <a:srgbClr val="A31515"/>
                </a:solidFill>
                <a:latin typeface="Consolas" panose="020B0609020204030204" pitchFamily="49" charset="0"/>
              </a:rPr>
              <a:t>techdays</a:t>
            </a:r>
            <a:r>
              <a:rPr lang="nl-NL" altLang="nl-NL" dirty="0">
                <a:solidFill>
                  <a:srgbClr val="A31515"/>
                </a:solidFill>
                <a:latin typeface="Consolas" panose="020B0609020204030204" pitchFamily="49" charset="0"/>
              </a:rPr>
              <a:t>"</a:t>
            </a:r>
            <a:r>
              <a:rPr lang="nl-NL" altLang="nl-NL" dirty="0">
                <a:solidFill>
                  <a:srgbClr val="000000"/>
                </a:solidFill>
                <a:latin typeface="Consolas" panose="020B0609020204030204" pitchFamily="49" charset="0"/>
              </a:rPr>
              <a:t>, [</a:t>
            </a:r>
            <a:r>
              <a:rPr lang="nl-NL" altLang="nl-NL" dirty="0">
                <a:solidFill>
                  <a:srgbClr val="A31515"/>
                </a:solidFill>
                <a:latin typeface="Consolas" panose="020B0609020204030204" pitchFamily="49" charset="0"/>
              </a:rPr>
              <a:t>"talk"</a:t>
            </a:r>
            <a:r>
              <a:rPr lang="nl-NL" altLang="nl-NL" dirty="0">
                <a:solidFill>
                  <a:srgbClr val="000000"/>
                </a:solidFill>
                <a:latin typeface="Consolas" panose="020B0609020204030204" pitchFamily="49" charset="0"/>
              </a:rPr>
              <a:t>]); </a:t>
            </a:r>
            <a:endParaRPr lang="nl-NL" altLang="nl-NL" dirty="0">
              <a:solidFill>
                <a:schemeClr val="tx1"/>
              </a:solidFill>
              <a:latin typeface="Arial" panose="020B0604020202020204" pitchFamily="34" charset="0"/>
            </a:endParaRPr>
          </a:p>
        </p:txBody>
      </p:sp>
      <p:sp>
        <p:nvSpPr>
          <p:cNvPr id="9" name="Rounded Rectangle 8"/>
          <p:cNvSpPr/>
          <p:nvPr/>
        </p:nvSpPr>
        <p:spPr>
          <a:xfrm>
            <a:off x="333334" y="3693972"/>
            <a:ext cx="10528762" cy="1079018"/>
          </a:xfrm>
          <a:prstGeom prst="roundRect">
            <a:avLst/>
          </a:prstGeom>
          <a:ln/>
          <a:effectLst>
            <a:outerShdw blurRad="50800" dist="762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lvl="0" defTabSz="914400" eaLnBrk="0" fontAlgn="base">
              <a:lnSpc>
                <a:spcPct val="100000"/>
              </a:lnSpc>
              <a:spcBef>
                <a:spcPct val="0"/>
              </a:spcBef>
              <a:spcAft>
                <a:spcPct val="0"/>
              </a:spcAft>
              <a:tabLst/>
            </a:pPr>
            <a:r>
              <a:rPr lang="nl-NL" altLang="nl-NL" dirty="0">
                <a:solidFill>
                  <a:srgbClr val="0000FF"/>
                </a:solidFill>
                <a:latin typeface="Consolas" panose="020B0609020204030204" pitchFamily="49" charset="0"/>
              </a:rPr>
              <a:t>let</a:t>
            </a:r>
            <a:r>
              <a:rPr lang="nl-NL" altLang="nl-NL" dirty="0">
                <a:solidFill>
                  <a:srgbClr val="000000"/>
                </a:solidFill>
                <a:latin typeface="Consolas" panose="020B0609020204030204" pitchFamily="49" charset="0"/>
              </a:rPr>
              <a:t> </a:t>
            </a:r>
            <a:r>
              <a:rPr lang="nl-NL" altLang="nl-NL" dirty="0" err="1">
                <a:solidFill>
                  <a:srgbClr val="000000"/>
                </a:solidFill>
                <a:latin typeface="Consolas" panose="020B0609020204030204" pitchFamily="49" charset="0"/>
              </a:rPr>
              <a:t>talkModule</a:t>
            </a:r>
            <a:r>
              <a:rPr lang="nl-NL" altLang="nl-NL" dirty="0">
                <a:solidFill>
                  <a:srgbClr val="000000"/>
                </a:solidFill>
                <a:latin typeface="Consolas" panose="020B0609020204030204" pitchFamily="49" charset="0"/>
              </a:rPr>
              <a:t>: </a:t>
            </a:r>
            <a:r>
              <a:rPr lang="nl-NL" altLang="nl-NL" dirty="0" err="1">
                <a:solidFill>
                  <a:srgbClr val="000000"/>
                </a:solidFill>
                <a:latin typeface="Consolas" panose="020B0609020204030204" pitchFamily="49" charset="0"/>
              </a:rPr>
              <a:t>angular.IModule</a:t>
            </a:r>
            <a:r>
              <a:rPr lang="nl-NL" altLang="nl-NL" dirty="0">
                <a:solidFill>
                  <a:srgbClr val="000000"/>
                </a:solidFill>
                <a:latin typeface="Consolas" panose="020B0609020204030204" pitchFamily="49" charset="0"/>
              </a:rPr>
              <a:t> = </a:t>
            </a:r>
            <a:r>
              <a:rPr lang="nl-NL" altLang="nl-NL" dirty="0" err="1">
                <a:solidFill>
                  <a:srgbClr val="000000"/>
                </a:solidFill>
                <a:latin typeface="Consolas" panose="020B0609020204030204" pitchFamily="49" charset="0"/>
              </a:rPr>
              <a:t>angular.module</a:t>
            </a:r>
            <a:r>
              <a:rPr lang="nl-NL" altLang="nl-NL" dirty="0">
                <a:solidFill>
                  <a:srgbClr val="000000"/>
                </a:solidFill>
                <a:latin typeface="Consolas" panose="020B0609020204030204" pitchFamily="49" charset="0"/>
              </a:rPr>
              <a:t>(</a:t>
            </a:r>
            <a:r>
              <a:rPr lang="nl-NL" altLang="nl-NL" dirty="0">
                <a:solidFill>
                  <a:srgbClr val="A31515"/>
                </a:solidFill>
                <a:latin typeface="Consolas" panose="020B0609020204030204" pitchFamily="49" charset="0"/>
              </a:rPr>
              <a:t>"talk"</a:t>
            </a:r>
            <a:r>
              <a:rPr lang="nl-NL" altLang="nl-NL" dirty="0">
                <a:solidFill>
                  <a:srgbClr val="000000"/>
                </a:solidFill>
                <a:latin typeface="Consolas" panose="020B0609020204030204" pitchFamily="49" charset="0"/>
              </a:rPr>
              <a:t>,[]); </a:t>
            </a:r>
          </a:p>
          <a:p>
            <a:pPr lvl="0" defTabSz="914400" eaLnBrk="0" fontAlgn="base">
              <a:lnSpc>
                <a:spcPct val="100000"/>
              </a:lnSpc>
              <a:spcBef>
                <a:spcPct val="0"/>
              </a:spcBef>
              <a:spcAft>
                <a:spcPct val="0"/>
              </a:spcAft>
              <a:tabLst/>
            </a:pPr>
            <a:r>
              <a:rPr lang="nl-NL" altLang="nl-NL" dirty="0">
                <a:solidFill>
                  <a:srgbClr val="000000"/>
                </a:solidFill>
                <a:latin typeface="Consolas" panose="020B0609020204030204" pitchFamily="49" charset="0"/>
              </a:rPr>
              <a:t>         </a:t>
            </a:r>
          </a:p>
          <a:p>
            <a:pPr lvl="0" defTabSz="914400" eaLnBrk="0" fontAlgn="base">
              <a:lnSpc>
                <a:spcPct val="100000"/>
              </a:lnSpc>
              <a:spcBef>
                <a:spcPct val="0"/>
              </a:spcBef>
              <a:spcAft>
                <a:spcPct val="0"/>
              </a:spcAft>
              <a:tabLst/>
            </a:pPr>
            <a:r>
              <a:rPr lang="nl-NL" altLang="nl-NL" dirty="0" err="1">
                <a:solidFill>
                  <a:srgbClr val="000000"/>
                </a:solidFill>
                <a:latin typeface="Consolas" panose="020B0609020204030204" pitchFamily="49" charset="0"/>
              </a:rPr>
              <a:t>talkModule.service</a:t>
            </a:r>
            <a:r>
              <a:rPr lang="nl-NL" altLang="nl-NL" dirty="0">
                <a:solidFill>
                  <a:srgbClr val="000000"/>
                </a:solidFill>
                <a:latin typeface="Consolas" panose="020B0609020204030204" pitchFamily="49" charset="0"/>
              </a:rPr>
              <a:t>(</a:t>
            </a:r>
            <a:r>
              <a:rPr lang="nl-NL" altLang="nl-NL" dirty="0">
                <a:solidFill>
                  <a:srgbClr val="A31515"/>
                </a:solidFill>
                <a:latin typeface="Consolas" panose="020B0609020204030204" pitchFamily="49" charset="0"/>
              </a:rPr>
              <a:t>"</a:t>
            </a:r>
            <a:r>
              <a:rPr lang="nl-NL" altLang="nl-NL" dirty="0" err="1">
                <a:solidFill>
                  <a:srgbClr val="A31515"/>
                </a:solidFill>
                <a:latin typeface="Consolas" panose="020B0609020204030204" pitchFamily="49" charset="0"/>
              </a:rPr>
              <a:t>talkService</a:t>
            </a:r>
            <a:r>
              <a:rPr lang="nl-NL" altLang="nl-NL" dirty="0">
                <a:solidFill>
                  <a:srgbClr val="A31515"/>
                </a:solidFill>
                <a:latin typeface="Consolas" panose="020B0609020204030204" pitchFamily="49" charset="0"/>
              </a:rPr>
              <a:t>"</a:t>
            </a:r>
            <a:r>
              <a:rPr lang="nl-NL" altLang="nl-NL" dirty="0">
                <a:solidFill>
                  <a:srgbClr val="000000"/>
                </a:solidFill>
                <a:latin typeface="Consolas" panose="020B0609020204030204" pitchFamily="49" charset="0"/>
              </a:rPr>
              <a:t>, </a:t>
            </a:r>
            <a:r>
              <a:rPr lang="nl-NL" altLang="nl-NL" dirty="0" err="1">
                <a:solidFill>
                  <a:srgbClr val="000000"/>
                </a:solidFill>
                <a:latin typeface="Consolas" panose="020B0609020204030204" pitchFamily="49" charset="0"/>
              </a:rPr>
              <a:t>TalkService</a:t>
            </a:r>
            <a:r>
              <a:rPr lang="nl-NL" altLang="nl-NL" dirty="0">
                <a:solidFill>
                  <a:srgbClr val="000000"/>
                </a:solidFill>
                <a:latin typeface="Consolas" panose="020B0609020204030204" pitchFamily="49" charset="0"/>
              </a:rPr>
              <a:t>);</a:t>
            </a:r>
            <a:endParaRPr lang="nl-NL" altLang="nl-NL" dirty="0">
              <a:solidFill>
                <a:schemeClr val="tx1"/>
              </a:solidFill>
              <a:latin typeface="Arial" panose="020B0604020202020204" pitchFamily="34" charset="0"/>
            </a:endParaRPr>
          </a:p>
        </p:txBody>
      </p:sp>
      <p:sp>
        <p:nvSpPr>
          <p:cNvPr id="10" name="Rounded Rectangle 9"/>
          <p:cNvSpPr/>
          <p:nvPr/>
        </p:nvSpPr>
        <p:spPr>
          <a:xfrm>
            <a:off x="333333" y="5503702"/>
            <a:ext cx="10547637" cy="1079018"/>
          </a:xfrm>
          <a:prstGeom prst="roundRect">
            <a:avLst/>
          </a:prstGeom>
          <a:ln/>
          <a:effectLst>
            <a:outerShdw blurRad="50800" dist="762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71437" tIns="71437" rIns="71437" bIns="71437" numCol="1" spcCol="38100" rtlCol="0" anchor="t">
            <a:spAutoFit/>
          </a:bodyPr>
          <a:lstStyle/>
          <a:p>
            <a:pPr lvl="0" defTabSz="914400" eaLnBrk="0" fontAlgn="base">
              <a:lnSpc>
                <a:spcPct val="100000"/>
              </a:lnSpc>
              <a:spcBef>
                <a:spcPct val="0"/>
              </a:spcBef>
              <a:spcAft>
                <a:spcPct val="0"/>
              </a:spcAft>
              <a:tabLst/>
            </a:pPr>
            <a:r>
              <a:rPr lang="nl-NL" altLang="nl-NL" dirty="0">
                <a:solidFill>
                  <a:srgbClr val="0000FF"/>
                </a:solidFill>
                <a:latin typeface="Consolas" panose="020B0609020204030204" pitchFamily="49" charset="0"/>
              </a:rPr>
              <a:t>export</a:t>
            </a:r>
            <a:r>
              <a:rPr lang="nl-NL" altLang="nl-NL" dirty="0">
                <a:solidFill>
                  <a:srgbClr val="000000"/>
                </a:solidFill>
                <a:latin typeface="Consolas" panose="020B0609020204030204" pitchFamily="49" charset="0"/>
              </a:rPr>
              <a:t> </a:t>
            </a:r>
            <a:r>
              <a:rPr lang="nl-NL" altLang="nl-NL" dirty="0">
                <a:solidFill>
                  <a:srgbClr val="0000FF"/>
                </a:solidFill>
                <a:latin typeface="Consolas" panose="020B0609020204030204" pitchFamily="49" charset="0"/>
              </a:rPr>
              <a:t>class</a:t>
            </a:r>
            <a:r>
              <a:rPr lang="nl-NL" altLang="nl-NL" dirty="0">
                <a:solidFill>
                  <a:srgbClr val="000000"/>
                </a:solidFill>
                <a:latin typeface="Consolas" panose="020B0609020204030204" pitchFamily="49" charset="0"/>
              </a:rPr>
              <a:t> </a:t>
            </a:r>
            <a:r>
              <a:rPr lang="nl-NL" altLang="nl-NL" dirty="0" err="1">
                <a:solidFill>
                  <a:srgbClr val="000000"/>
                </a:solidFill>
                <a:latin typeface="Consolas" panose="020B0609020204030204" pitchFamily="49" charset="0"/>
              </a:rPr>
              <a:t>TalkController</a:t>
            </a:r>
            <a:r>
              <a:rPr lang="nl-NL" altLang="nl-NL" dirty="0">
                <a:solidFill>
                  <a:srgbClr val="000000"/>
                </a:solidFill>
                <a:latin typeface="Consolas" panose="020B0609020204030204" pitchFamily="49" charset="0"/>
              </a:rPr>
              <a:t> {</a:t>
            </a:r>
          </a:p>
          <a:p>
            <a:pPr lvl="0" defTabSz="914400" eaLnBrk="0" fontAlgn="base">
              <a:lnSpc>
                <a:spcPct val="100000"/>
              </a:lnSpc>
              <a:spcBef>
                <a:spcPct val="0"/>
              </a:spcBef>
              <a:spcAft>
                <a:spcPct val="0"/>
              </a:spcAft>
              <a:tabLst/>
            </a:pPr>
            <a:r>
              <a:rPr lang="nl-NL" altLang="nl-NL" dirty="0">
                <a:solidFill>
                  <a:srgbClr val="000000"/>
                </a:solidFill>
                <a:latin typeface="Consolas" panose="020B0609020204030204" pitchFamily="49" charset="0"/>
              </a:rPr>
              <a:t>       </a:t>
            </a:r>
            <a:r>
              <a:rPr lang="nl-NL" altLang="nl-NL" dirty="0" err="1">
                <a:solidFill>
                  <a:srgbClr val="0000FF"/>
                </a:solidFill>
                <a:latin typeface="Consolas" panose="020B0609020204030204" pitchFamily="49" charset="0"/>
              </a:rPr>
              <a:t>constructor</a:t>
            </a:r>
            <a:r>
              <a:rPr lang="nl-NL" altLang="nl-NL" dirty="0">
                <a:solidFill>
                  <a:srgbClr val="000000"/>
                </a:solidFill>
                <a:latin typeface="Consolas" panose="020B0609020204030204" pitchFamily="49" charset="0"/>
              </a:rPr>
              <a:t>(</a:t>
            </a:r>
            <a:r>
              <a:rPr lang="nl-NL" altLang="nl-NL" dirty="0">
                <a:solidFill>
                  <a:srgbClr val="0000FF"/>
                </a:solidFill>
                <a:latin typeface="Consolas" panose="020B0609020204030204" pitchFamily="49" charset="0"/>
              </a:rPr>
              <a:t>public</a:t>
            </a:r>
            <a:r>
              <a:rPr lang="nl-NL" altLang="nl-NL" dirty="0">
                <a:solidFill>
                  <a:srgbClr val="000000"/>
                </a:solidFill>
                <a:latin typeface="Consolas" panose="020B0609020204030204" pitchFamily="49" charset="0"/>
              </a:rPr>
              <a:t> </a:t>
            </a:r>
            <a:r>
              <a:rPr lang="nl-NL" altLang="nl-NL" dirty="0" err="1">
                <a:solidFill>
                  <a:srgbClr val="000000"/>
                </a:solidFill>
                <a:latin typeface="Consolas" panose="020B0609020204030204" pitchFamily="49" charset="0"/>
              </a:rPr>
              <a:t>talkService</a:t>
            </a:r>
            <a:r>
              <a:rPr lang="nl-NL" altLang="nl-NL" dirty="0">
                <a:solidFill>
                  <a:srgbClr val="000000"/>
                </a:solidFill>
                <a:latin typeface="Consolas" panose="020B0609020204030204" pitchFamily="49" charset="0"/>
              </a:rPr>
              <a:t>: </a:t>
            </a:r>
            <a:r>
              <a:rPr lang="nl-NL" altLang="nl-NL" dirty="0" err="1">
                <a:solidFill>
                  <a:srgbClr val="000000"/>
                </a:solidFill>
                <a:latin typeface="Consolas" panose="020B0609020204030204" pitchFamily="49" charset="0"/>
              </a:rPr>
              <a:t>TalkService</a:t>
            </a:r>
            <a:r>
              <a:rPr lang="nl-NL" altLang="nl-NL" dirty="0">
                <a:solidFill>
                  <a:srgbClr val="000000"/>
                </a:solidFill>
                <a:latin typeface="Consolas" panose="020B0609020204030204" pitchFamily="49" charset="0"/>
              </a:rPr>
              <a:t>){}</a:t>
            </a:r>
          </a:p>
          <a:p>
            <a:pPr lvl="0" defTabSz="914400" eaLnBrk="0" fontAlgn="base">
              <a:lnSpc>
                <a:spcPct val="100000"/>
              </a:lnSpc>
              <a:spcBef>
                <a:spcPct val="0"/>
              </a:spcBef>
              <a:spcAft>
                <a:spcPct val="0"/>
              </a:spcAft>
              <a:tabLst/>
            </a:pPr>
            <a:r>
              <a:rPr lang="en-GB" altLang="nl-NL" dirty="0">
                <a:solidFill>
                  <a:srgbClr val="000000"/>
                </a:solidFill>
                <a:latin typeface="Consolas" panose="020B0609020204030204" pitchFamily="49" charset="0"/>
              </a:rPr>
              <a:t>}</a:t>
            </a:r>
            <a:endParaRPr lang="nl-NL" altLang="nl-NL" dirty="0">
              <a:solidFill>
                <a:schemeClr val="tx1"/>
              </a:solidFill>
              <a:latin typeface="Arial" panose="020B0604020202020204" pitchFamily="34" charset="0"/>
            </a:endParaRPr>
          </a:p>
        </p:txBody>
      </p:sp>
      <p:cxnSp>
        <p:nvCxnSpPr>
          <p:cNvPr id="11" name="Straight Arrow Connector 10"/>
          <p:cNvCxnSpPr/>
          <p:nvPr/>
        </p:nvCxnSpPr>
        <p:spPr>
          <a:xfrm flipH="1">
            <a:off x="4272714" y="2034936"/>
            <a:ext cx="290645" cy="442404"/>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2" name="TextBox 11"/>
          <p:cNvSpPr txBox="1"/>
          <p:nvPr/>
        </p:nvSpPr>
        <p:spPr>
          <a:xfrm>
            <a:off x="3542778" y="1601589"/>
            <a:ext cx="2664296" cy="5043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0" hangingPunct="0">
              <a:lnSpc>
                <a:spcPct val="130000"/>
              </a:lnSpc>
              <a:spcBef>
                <a:spcPts val="0"/>
              </a:spcBef>
              <a:spcAft>
                <a:spcPts val="0"/>
              </a:spcAft>
              <a:buClrTx/>
              <a:buSzTx/>
              <a:buFontTx/>
              <a:buNone/>
              <a:tabLst>
                <a:tab pos="1371600" algn="l"/>
              </a:tabLst>
            </a:pPr>
            <a:r>
              <a:rPr lang="en-US" dirty="0"/>
              <a:t>Module dependency</a:t>
            </a:r>
            <a:endParaRPr kumimoji="0" lang="en-US" sz="3400" b="0" i="0" u="none" strike="noStrike" cap="none" spc="0" normalizeH="0" baseline="0" dirty="0">
              <a:ln>
                <a:noFill/>
              </a:ln>
              <a:solidFill>
                <a:srgbClr val="000000"/>
              </a:solidFill>
              <a:effectLst/>
              <a:uFillTx/>
              <a:latin typeface="+mn-lt"/>
              <a:ea typeface="+mn-ea"/>
              <a:cs typeface="+mn-cs"/>
              <a:sym typeface="Arial"/>
            </a:endParaRPr>
          </a:p>
        </p:txBody>
      </p:sp>
      <p:cxnSp>
        <p:nvCxnSpPr>
          <p:cNvPr id="13" name="Straight Arrow Connector 12"/>
          <p:cNvCxnSpPr/>
          <p:nvPr/>
        </p:nvCxnSpPr>
        <p:spPr>
          <a:xfrm>
            <a:off x="2113781" y="3693972"/>
            <a:ext cx="1016715" cy="620426"/>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4" name="TextBox 13"/>
          <p:cNvSpPr txBox="1"/>
          <p:nvPr/>
        </p:nvSpPr>
        <p:spPr>
          <a:xfrm>
            <a:off x="867326" y="3032404"/>
            <a:ext cx="5834930" cy="8244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584200" rtl="0" fontAlgn="auto" latinLnBrk="0" hangingPunct="0">
              <a:lnSpc>
                <a:spcPct val="130000"/>
              </a:lnSpc>
              <a:spcBef>
                <a:spcPts val="0"/>
              </a:spcBef>
              <a:spcAft>
                <a:spcPts val="0"/>
              </a:spcAft>
              <a:buClrTx/>
              <a:buSzTx/>
              <a:buFontTx/>
              <a:buNone/>
              <a:tabLst>
                <a:tab pos="1371600" algn="l"/>
              </a:tabLst>
            </a:pPr>
            <a:r>
              <a:rPr lang="en-US" dirty="0"/>
              <a:t>Register service dependency</a:t>
            </a:r>
            <a:endParaRPr kumimoji="0" lang="en-US" sz="3400" b="0" i="0" u="none" strike="noStrike" cap="none" spc="0" normalizeH="0" baseline="0" dirty="0">
              <a:ln>
                <a:noFill/>
              </a:ln>
              <a:solidFill>
                <a:srgbClr val="000000"/>
              </a:solidFill>
              <a:effectLst/>
              <a:uFillTx/>
              <a:latin typeface="+mn-lt"/>
              <a:ea typeface="+mn-ea"/>
              <a:cs typeface="+mn-cs"/>
              <a:sym typeface="Arial"/>
            </a:endParaRPr>
          </a:p>
        </p:txBody>
      </p:sp>
      <p:sp>
        <p:nvSpPr>
          <p:cNvPr id="15" name="Rectangle 1"/>
          <p:cNvSpPr>
            <a:spLocks noChangeArrowheads="1"/>
          </p:cNvSpPr>
          <p:nvPr/>
        </p:nvSpPr>
        <p:spPr bwMode="auto">
          <a:xfrm>
            <a:off x="-2510045" y="-1371050"/>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cxnSp>
        <p:nvCxnSpPr>
          <p:cNvPr id="16" name="Straight Arrow Connector 15"/>
          <p:cNvCxnSpPr/>
          <p:nvPr/>
        </p:nvCxnSpPr>
        <p:spPr>
          <a:xfrm>
            <a:off x="3842924" y="5251161"/>
            <a:ext cx="575113" cy="719864"/>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7" name="TextBox 16"/>
          <p:cNvSpPr txBox="1"/>
          <p:nvPr/>
        </p:nvSpPr>
        <p:spPr>
          <a:xfrm>
            <a:off x="2830970" y="4792569"/>
            <a:ext cx="3321520" cy="5043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0" hangingPunct="0">
              <a:lnSpc>
                <a:spcPct val="130000"/>
              </a:lnSpc>
              <a:spcBef>
                <a:spcPts val="0"/>
              </a:spcBef>
              <a:spcAft>
                <a:spcPts val="0"/>
              </a:spcAft>
              <a:buClrTx/>
              <a:buSzTx/>
              <a:buFontTx/>
              <a:buNone/>
              <a:tabLst>
                <a:tab pos="1371600" algn="l"/>
              </a:tabLst>
            </a:pPr>
            <a:r>
              <a:rPr lang="en-US" dirty="0"/>
              <a:t>Inject service dependency</a:t>
            </a:r>
            <a:endParaRPr kumimoji="0" lang="en-US" sz="3400" b="0" i="0" u="none" strike="noStrike" cap="none" spc="0" normalizeH="0" baseline="0" dirty="0">
              <a:ln>
                <a:noFill/>
              </a:ln>
              <a:solidFill>
                <a:srgbClr val="000000"/>
              </a:solidFill>
              <a:effectLst/>
              <a:uFillTx/>
              <a:latin typeface="+mn-lt"/>
              <a:ea typeface="+mn-ea"/>
              <a:cs typeface="+mn-cs"/>
              <a:sym typeface="Arial"/>
            </a:endParaRPr>
          </a:p>
        </p:txBody>
      </p:sp>
      <p:cxnSp>
        <p:nvCxnSpPr>
          <p:cNvPr id="18" name="Straight Arrow Connector 17"/>
          <p:cNvCxnSpPr/>
          <p:nvPr/>
        </p:nvCxnSpPr>
        <p:spPr>
          <a:xfrm>
            <a:off x="6434261" y="3423952"/>
            <a:ext cx="535991" cy="360225"/>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19" name="TextBox 18"/>
          <p:cNvSpPr txBox="1"/>
          <p:nvPr/>
        </p:nvSpPr>
        <p:spPr>
          <a:xfrm>
            <a:off x="5597714" y="2905821"/>
            <a:ext cx="2124894" cy="5043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0" hangingPunct="0">
              <a:lnSpc>
                <a:spcPct val="130000"/>
              </a:lnSpc>
              <a:spcBef>
                <a:spcPts val="0"/>
              </a:spcBef>
              <a:spcAft>
                <a:spcPts val="0"/>
              </a:spcAft>
              <a:buClrTx/>
              <a:buSzTx/>
              <a:buFontTx/>
              <a:buNone/>
              <a:tabLst>
                <a:tab pos="1371600" algn="l"/>
              </a:tabLst>
            </a:pPr>
            <a:r>
              <a:rPr lang="en-US" dirty="0"/>
              <a:t>Register module</a:t>
            </a:r>
            <a:endParaRPr kumimoji="0" lang="en-US" sz="3400" b="0" i="0" u="none" strike="noStrike" cap="none" spc="0" normalizeH="0" baseline="0" dirty="0">
              <a:ln>
                <a:noFill/>
              </a:ln>
              <a:solidFill>
                <a:srgbClr val="000000"/>
              </a:solidFill>
              <a:effectLst/>
              <a:uFillTx/>
              <a:latin typeface="+mn-lt"/>
              <a:ea typeface="+mn-ea"/>
              <a:cs typeface="+mn-cs"/>
              <a:sym typeface="Arial"/>
            </a:endParaRPr>
          </a:p>
        </p:txBody>
      </p:sp>
      <p:sp>
        <p:nvSpPr>
          <p:cNvPr id="20" name="Rectangle 2"/>
          <p:cNvSpPr>
            <a:spLocks noChangeArrowheads="1"/>
          </p:cNvSpPr>
          <p:nvPr/>
        </p:nvSpPr>
        <p:spPr bwMode="auto">
          <a:xfrm>
            <a:off x="-2510045" y="-1371050"/>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7368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p:bldP spid="14" grpId="0"/>
      <p:bldP spid="17"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40955" y="295273"/>
            <a:ext cx="11888383" cy="219387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Framework</a:t>
            </a:r>
            <a:br>
              <a:rPr lang="en-US" dirty="0"/>
            </a:br>
            <a:r>
              <a:rPr lang="en-US" dirty="0">
                <a:solidFill>
                  <a:srgbClr val="011E4F"/>
                </a:solidFill>
              </a:rPr>
              <a:t>Angular JS – components</a:t>
            </a:r>
          </a:p>
        </p:txBody>
      </p:sp>
      <p:sp>
        <p:nvSpPr>
          <p:cNvPr id="2" name="TextBox 1"/>
          <p:cNvSpPr txBox="1"/>
          <p:nvPr/>
        </p:nvSpPr>
        <p:spPr>
          <a:xfrm>
            <a:off x="216781" y="1769070"/>
            <a:ext cx="11809312" cy="2009781"/>
          </a:xfrm>
          <a:prstGeom prst="rect">
            <a:avLst/>
          </a:prstGeom>
          <a:noFill/>
        </p:spPr>
        <p:txBody>
          <a:bodyPr wrap="square" lIns="182880" tIns="146304" rIns="182880" bIns="146304" rtlCol="0">
            <a:spAutoFit/>
          </a:bodyPr>
          <a:lstStyle/>
          <a:p>
            <a:pPr marL="457200" lvl="1" indent="-457200">
              <a:buFont typeface="Arial" panose="020B0604020202020204" pitchFamily="34" charset="0"/>
              <a:buChar char="•"/>
            </a:pPr>
            <a:r>
              <a:rPr lang="en-US" sz="2800" dirty="0"/>
              <a:t>Components only control their own View and Data: </a:t>
            </a:r>
          </a:p>
          <a:p>
            <a:pPr marL="457200" lvl="1" indent="-457200">
              <a:buFont typeface="Arial" panose="020B0604020202020204" pitchFamily="34" charset="0"/>
              <a:buChar char="•"/>
            </a:pPr>
            <a:r>
              <a:rPr lang="en-US" sz="2800" dirty="0"/>
              <a:t>Components have a well-defined public API - Inputs and Outputs</a:t>
            </a:r>
          </a:p>
          <a:p>
            <a:pPr marL="457200" lvl="1" indent="-457200">
              <a:lnSpc>
                <a:spcPct val="90000"/>
              </a:lnSpc>
              <a:spcAft>
                <a:spcPts val="600"/>
              </a:spcAft>
              <a:buFont typeface="Arial" panose="020B0604020202020204" pitchFamily="34" charset="0"/>
              <a:buChar char="•"/>
            </a:pPr>
            <a:r>
              <a:rPr lang="en-US" sz="2800" dirty="0"/>
              <a:t>Components have a well-defined lifecycle</a:t>
            </a:r>
          </a:p>
          <a:p>
            <a:pPr marL="457200" lvl="1" indent="-457200">
              <a:lnSpc>
                <a:spcPct val="90000"/>
              </a:lnSpc>
              <a:spcAft>
                <a:spcPts val="600"/>
              </a:spcAft>
              <a:buFont typeface="Arial" panose="020B0604020202020204" pitchFamily="34" charset="0"/>
              <a:buChar char="•"/>
            </a:pPr>
            <a:r>
              <a:rPr lang="en-US" sz="2800" dirty="0"/>
              <a:t>An application is a tree of components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7837" y="3793061"/>
            <a:ext cx="7128792" cy="2559516"/>
          </a:xfrm>
          <a:prstGeom prst="rect">
            <a:avLst/>
          </a:prstGeom>
        </p:spPr>
      </p:pic>
    </p:spTree>
    <p:extLst>
      <p:ext uri="{BB962C8B-B14F-4D97-AF65-F5344CB8AC3E}">
        <p14:creationId xmlns:p14="http://schemas.microsoft.com/office/powerpoint/2010/main" val="299986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40955" y="295273"/>
            <a:ext cx="11888383" cy="219387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Framework</a:t>
            </a:r>
            <a:br>
              <a:rPr lang="en-US" dirty="0"/>
            </a:br>
            <a:r>
              <a:rPr lang="en-US" dirty="0">
                <a:solidFill>
                  <a:srgbClr val="011E4F"/>
                </a:solidFill>
              </a:rPr>
              <a:t>Angular JS – components</a:t>
            </a:r>
          </a:p>
        </p:txBody>
      </p:sp>
      <p:sp>
        <p:nvSpPr>
          <p:cNvPr id="7" name="Rounded Rectangle 6"/>
          <p:cNvSpPr/>
          <p:nvPr/>
        </p:nvSpPr>
        <p:spPr>
          <a:xfrm>
            <a:off x="745629" y="1877195"/>
            <a:ext cx="10297144" cy="4450153"/>
          </a:xfrm>
          <a:prstGeom prst="roundRect">
            <a:avLst/>
          </a:prstGeom>
          <a:ln/>
          <a:effectLst>
            <a:outerShdw blurRad="50800" dist="762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71437" tIns="71437" rIns="71437" bIns="71437" numCol="1" spcCol="38100" rtlCol="0" anchor="ctr">
            <a:spAutoFit/>
          </a:bodyPr>
          <a:lstStyle/>
          <a:p>
            <a:r>
              <a:rPr lang="en-US" sz="2800" dirty="0" err="1">
                <a:solidFill>
                  <a:srgbClr val="333333"/>
                </a:solidFill>
              </a:rPr>
              <a:t>angular.module</a:t>
            </a:r>
            <a:r>
              <a:rPr lang="en-US" sz="2800" dirty="0">
                <a:solidFill>
                  <a:srgbClr val="333333"/>
                </a:solidFill>
              </a:rPr>
              <a:t>(</a:t>
            </a:r>
            <a:r>
              <a:rPr lang="en-US" sz="2800" dirty="0">
                <a:solidFill>
                  <a:srgbClr val="DD1144"/>
                </a:solidFill>
              </a:rPr>
              <a:t>'</a:t>
            </a:r>
            <a:r>
              <a:rPr lang="en-US" sz="2800" dirty="0" err="1">
                <a:solidFill>
                  <a:srgbClr val="DD1144"/>
                </a:solidFill>
              </a:rPr>
              <a:t>heroApp</a:t>
            </a:r>
            <a:r>
              <a:rPr lang="en-US" sz="2800" dirty="0">
                <a:solidFill>
                  <a:srgbClr val="DD1144"/>
                </a:solidFill>
              </a:rPr>
              <a:t>'</a:t>
            </a:r>
            <a:r>
              <a:rPr lang="en-US" sz="2800" dirty="0">
                <a:solidFill>
                  <a:srgbClr val="333333"/>
                </a:solidFill>
              </a:rPr>
              <a:t>).component(</a:t>
            </a:r>
            <a:r>
              <a:rPr lang="en-US" sz="2800" dirty="0">
                <a:solidFill>
                  <a:srgbClr val="DD1144"/>
                </a:solidFill>
              </a:rPr>
              <a:t>'</a:t>
            </a:r>
            <a:r>
              <a:rPr lang="en-US" sz="2800" dirty="0" err="1">
                <a:solidFill>
                  <a:srgbClr val="DD1144"/>
                </a:solidFill>
              </a:rPr>
              <a:t>heroDetail</a:t>
            </a:r>
            <a:r>
              <a:rPr lang="en-US" sz="2800" dirty="0">
                <a:solidFill>
                  <a:srgbClr val="DD1144"/>
                </a:solidFill>
              </a:rPr>
              <a:t>'</a:t>
            </a:r>
            <a:r>
              <a:rPr lang="en-US" sz="2800" dirty="0">
                <a:solidFill>
                  <a:srgbClr val="333333"/>
                </a:solidFill>
              </a:rPr>
              <a:t>, { </a:t>
            </a:r>
          </a:p>
          <a:p>
            <a:r>
              <a:rPr lang="en-US" sz="2800" dirty="0">
                <a:solidFill>
                  <a:srgbClr val="333333"/>
                </a:solidFill>
              </a:rPr>
              <a:t>	</a:t>
            </a:r>
            <a:r>
              <a:rPr lang="en-US" sz="2800" dirty="0" err="1">
                <a:solidFill>
                  <a:srgbClr val="333333"/>
                </a:solidFill>
              </a:rPr>
              <a:t>templateUrl</a:t>
            </a:r>
            <a:r>
              <a:rPr lang="en-US" sz="2800" dirty="0">
                <a:solidFill>
                  <a:srgbClr val="333333"/>
                </a:solidFill>
              </a:rPr>
              <a:t>: </a:t>
            </a:r>
            <a:r>
              <a:rPr lang="en-US" sz="2800" dirty="0">
                <a:solidFill>
                  <a:srgbClr val="DD1144"/>
                </a:solidFill>
              </a:rPr>
              <a:t>'</a:t>
            </a:r>
            <a:r>
              <a:rPr lang="en-US" sz="2800" dirty="0" err="1">
                <a:solidFill>
                  <a:srgbClr val="DD1144"/>
                </a:solidFill>
              </a:rPr>
              <a:t>heroDetail.html</a:t>
            </a:r>
            <a:r>
              <a:rPr lang="en-US" sz="2800" dirty="0">
                <a:solidFill>
                  <a:srgbClr val="DD1144"/>
                </a:solidFill>
              </a:rPr>
              <a:t>'</a:t>
            </a:r>
            <a:r>
              <a:rPr lang="en-US" sz="2800" dirty="0">
                <a:solidFill>
                  <a:srgbClr val="333333"/>
                </a:solidFill>
              </a:rPr>
              <a:t>, </a:t>
            </a:r>
          </a:p>
          <a:p>
            <a:r>
              <a:rPr lang="en-US" sz="2800" dirty="0">
                <a:solidFill>
                  <a:srgbClr val="333333"/>
                </a:solidFill>
              </a:rPr>
              <a:t>	controller: </a:t>
            </a:r>
            <a:r>
              <a:rPr lang="en-US" sz="2800" dirty="0" err="1">
                <a:solidFill>
                  <a:srgbClr val="445588"/>
                </a:solidFill>
              </a:rPr>
              <a:t>HeroDetailController</a:t>
            </a:r>
            <a:r>
              <a:rPr lang="en-US" sz="2800" dirty="0">
                <a:solidFill>
                  <a:srgbClr val="333333"/>
                </a:solidFill>
              </a:rPr>
              <a:t>, </a:t>
            </a:r>
          </a:p>
          <a:p>
            <a:r>
              <a:rPr lang="en-US" sz="2800" dirty="0">
                <a:solidFill>
                  <a:srgbClr val="333333"/>
                </a:solidFill>
              </a:rPr>
              <a:t>	bindings: { </a:t>
            </a:r>
          </a:p>
          <a:p>
            <a:r>
              <a:rPr lang="en-US" sz="2800" dirty="0">
                <a:solidFill>
                  <a:srgbClr val="333333"/>
                </a:solidFill>
              </a:rPr>
              <a:t>		hero: </a:t>
            </a:r>
            <a:r>
              <a:rPr lang="en-US" sz="2800" dirty="0">
                <a:solidFill>
                  <a:srgbClr val="DD1144"/>
                </a:solidFill>
              </a:rPr>
              <a:t>'&lt;'</a:t>
            </a:r>
            <a:r>
              <a:rPr lang="en-US" sz="2800" dirty="0">
                <a:solidFill>
                  <a:srgbClr val="333333"/>
                </a:solidFill>
              </a:rPr>
              <a:t>, </a:t>
            </a:r>
          </a:p>
          <a:p>
            <a:r>
              <a:rPr lang="en-US" sz="2800" dirty="0">
                <a:solidFill>
                  <a:srgbClr val="333333"/>
                </a:solidFill>
              </a:rPr>
              <a:t>		</a:t>
            </a:r>
            <a:r>
              <a:rPr lang="en-US" sz="2800" dirty="0" err="1">
                <a:solidFill>
                  <a:srgbClr val="333333"/>
                </a:solidFill>
              </a:rPr>
              <a:t>onDelete</a:t>
            </a:r>
            <a:r>
              <a:rPr lang="en-US" sz="2800" dirty="0">
                <a:solidFill>
                  <a:srgbClr val="333333"/>
                </a:solidFill>
              </a:rPr>
              <a:t>: </a:t>
            </a:r>
            <a:r>
              <a:rPr lang="en-US" sz="2800" dirty="0">
                <a:solidFill>
                  <a:srgbClr val="DD1144"/>
                </a:solidFill>
              </a:rPr>
              <a:t>'&amp;'</a:t>
            </a:r>
            <a:r>
              <a:rPr lang="en-US" sz="2800" dirty="0">
                <a:solidFill>
                  <a:srgbClr val="333333"/>
                </a:solidFill>
              </a:rPr>
              <a:t>,</a:t>
            </a:r>
          </a:p>
          <a:p>
            <a:r>
              <a:rPr lang="en-US" sz="2800" dirty="0">
                <a:solidFill>
                  <a:srgbClr val="333333"/>
                </a:solidFill>
              </a:rPr>
              <a:t>		</a:t>
            </a:r>
            <a:r>
              <a:rPr lang="en-US" sz="2800" dirty="0" err="1">
                <a:solidFill>
                  <a:srgbClr val="333333"/>
                </a:solidFill>
              </a:rPr>
              <a:t>onUpdate</a:t>
            </a:r>
            <a:r>
              <a:rPr lang="en-US" sz="2800" dirty="0">
                <a:solidFill>
                  <a:srgbClr val="333333"/>
                </a:solidFill>
              </a:rPr>
              <a:t>: </a:t>
            </a:r>
            <a:r>
              <a:rPr lang="en-US" sz="2800" dirty="0">
                <a:solidFill>
                  <a:srgbClr val="DD1144"/>
                </a:solidFill>
              </a:rPr>
              <a:t>'&amp;'</a:t>
            </a:r>
            <a:r>
              <a:rPr lang="en-US" sz="2800" dirty="0">
                <a:solidFill>
                  <a:srgbClr val="333333"/>
                </a:solidFill>
              </a:rPr>
              <a:t> </a:t>
            </a:r>
          </a:p>
          <a:p>
            <a:r>
              <a:rPr lang="en-US" sz="2800" dirty="0">
                <a:solidFill>
                  <a:srgbClr val="333333"/>
                </a:solidFill>
              </a:rPr>
              <a:t>	} </a:t>
            </a:r>
          </a:p>
          <a:p>
            <a:r>
              <a:rPr lang="en-US" sz="2800" dirty="0">
                <a:solidFill>
                  <a:srgbClr val="333333"/>
                </a:solidFill>
              </a:rPr>
              <a:t>});</a:t>
            </a:r>
            <a:endParaRPr lang="en-US" sz="2800" dirty="0"/>
          </a:p>
        </p:txBody>
      </p:sp>
    </p:spTree>
    <p:extLst>
      <p:ext uri="{BB962C8B-B14F-4D97-AF65-F5344CB8AC3E}">
        <p14:creationId xmlns:p14="http://schemas.microsoft.com/office/powerpoint/2010/main" val="38774768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6159622" cy="1833836"/>
          </a:xfrm>
        </p:spPr>
        <p:txBody>
          <a:bodyPr/>
          <a:lstStyle/>
          <a:p>
            <a:r>
              <a:rPr lang="en-US" dirty="0"/>
              <a:t>Language</a:t>
            </a:r>
            <a:br>
              <a:rPr lang="en-US" dirty="0"/>
            </a:br>
            <a:r>
              <a:rPr lang="en-US" dirty="0" err="1">
                <a:solidFill>
                  <a:srgbClr val="011E4F"/>
                </a:solidFill>
              </a:rPr>
              <a:t>AngularJS</a:t>
            </a:r>
            <a:r>
              <a:rPr lang="en-US" dirty="0">
                <a:solidFill>
                  <a:srgbClr val="011E4F"/>
                </a:solidFill>
              </a:rPr>
              <a:t> – Demo</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262" y="-4635"/>
            <a:ext cx="6002214" cy="6999160"/>
          </a:xfrm>
          <a:prstGeom prst="rect">
            <a:avLst/>
          </a:prstGeom>
        </p:spPr>
      </p:pic>
    </p:spTree>
    <p:extLst>
      <p:ext uri="{BB962C8B-B14F-4D97-AF65-F5344CB8AC3E}">
        <p14:creationId xmlns:p14="http://schemas.microsoft.com/office/powerpoint/2010/main" val="127865187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887200" cy="1415772"/>
          </a:xfrm>
        </p:spPr>
        <p:txBody>
          <a:bodyPr/>
          <a:lstStyle/>
          <a:p>
            <a:r>
              <a:rPr lang="en-US" dirty="0"/>
              <a:t>Valid </a:t>
            </a:r>
            <a:r>
              <a:rPr lang="en-US" dirty="0" err="1"/>
              <a:t>Javascript</a:t>
            </a:r>
            <a:r>
              <a:rPr lang="en-US" dirty="0"/>
              <a:t> is valid Typescript</a:t>
            </a:r>
          </a:p>
          <a:p>
            <a:r>
              <a:rPr lang="en-US" dirty="0"/>
              <a:t>Use of </a:t>
            </a:r>
            <a:r>
              <a:rPr lang="en-US" dirty="0" err="1"/>
              <a:t>Javascript</a:t>
            </a:r>
            <a:r>
              <a:rPr lang="en-US" dirty="0"/>
              <a:t> ecosystem</a:t>
            </a:r>
          </a:p>
        </p:txBody>
      </p:sp>
      <p:sp>
        <p:nvSpPr>
          <p:cNvPr id="2" name="Title 1"/>
          <p:cNvSpPr>
            <a:spLocks noGrp="1"/>
          </p:cNvSpPr>
          <p:nvPr>
            <p:ph type="title"/>
          </p:nvPr>
        </p:nvSpPr>
        <p:spPr>
          <a:xfrm>
            <a:off x="251003" y="472926"/>
            <a:ext cx="11889564" cy="1469873"/>
          </a:xfrm>
        </p:spPr>
        <p:txBody>
          <a:bodyPr/>
          <a:lstStyle/>
          <a:p>
            <a:r>
              <a:rPr lang="en-US" dirty="0"/>
              <a:t>Language</a:t>
            </a:r>
            <a:br>
              <a:rPr lang="en-US" dirty="0"/>
            </a:br>
            <a:r>
              <a:rPr lang="en-US" sz="4000" dirty="0">
                <a:solidFill>
                  <a:srgbClr val="011E4F"/>
                </a:solidFill>
              </a:rPr>
              <a:t>Typescript – superset of </a:t>
            </a:r>
            <a:r>
              <a:rPr lang="en-US" sz="4000" dirty="0" err="1">
                <a:solidFill>
                  <a:srgbClr val="011E4F"/>
                </a:solidFill>
              </a:rPr>
              <a:t>javascript</a:t>
            </a:r>
            <a:r>
              <a:rPr lang="en-US" sz="4000" dirty="0">
                <a:solidFill>
                  <a:srgbClr val="011E4F"/>
                </a:solidFill>
              </a:rPr>
              <a:t> </a:t>
            </a:r>
          </a:p>
        </p:txBody>
      </p:sp>
      <p:pic>
        <p:nvPicPr>
          <p:cNvPr id="6"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02" y="688950"/>
            <a:ext cx="12961440" cy="5565659"/>
          </a:xfrm>
          <a:prstGeom prst="rect">
            <a:avLst/>
          </a:prstGeom>
        </p:spPr>
      </p:pic>
    </p:spTree>
    <p:extLst>
      <p:ext uri="{BB962C8B-B14F-4D97-AF65-F5344CB8AC3E}">
        <p14:creationId xmlns:p14="http://schemas.microsoft.com/office/powerpoint/2010/main" val="2547290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200183" cy="1292662"/>
          </a:xfrm>
        </p:spPr>
        <p:txBody>
          <a:bodyPr/>
          <a:lstStyle/>
          <a:p>
            <a:pPr marL="571500" indent="-571500"/>
            <a:r>
              <a:rPr lang="nl-NL" sz="3600" dirty="0" err="1"/>
              <a:t>NuGet</a:t>
            </a:r>
            <a:r>
              <a:rPr lang="nl-NL" sz="3600" dirty="0"/>
              <a:t> </a:t>
            </a:r>
          </a:p>
          <a:p>
            <a:pPr marL="571500" indent="-571500"/>
            <a:r>
              <a:rPr lang="nl-NL" sz="3600" dirty="0" err="1"/>
              <a:t>Maven</a:t>
            </a:r>
            <a:r>
              <a:rPr lang="nl-NL" sz="3600" dirty="0"/>
              <a:t> Central</a:t>
            </a:r>
          </a:p>
        </p:txBody>
      </p:sp>
      <p:sp>
        <p:nvSpPr>
          <p:cNvPr id="2" name="Title 1"/>
          <p:cNvSpPr>
            <a:spLocks noGrp="1"/>
          </p:cNvSpPr>
          <p:nvPr>
            <p:ph type="title"/>
          </p:nvPr>
        </p:nvSpPr>
        <p:spPr>
          <a:xfrm>
            <a:off x="251003" y="472926"/>
            <a:ext cx="11889564" cy="1469873"/>
          </a:xfrm>
        </p:spPr>
        <p:txBody>
          <a:bodyPr/>
          <a:lstStyle/>
          <a:p>
            <a:r>
              <a:rPr lang="en-GB" altLang="nl-NL" dirty="0"/>
              <a:t>Managing packages</a:t>
            </a:r>
            <a:br>
              <a:rPr lang="en-US" dirty="0"/>
            </a:br>
            <a:r>
              <a:rPr lang="en-GB" spc="0" dirty="0">
                <a:ln>
                  <a:noFill/>
                </a:ln>
                <a:solidFill>
                  <a:schemeClr val="accent3"/>
                </a:solidFill>
                <a:sym typeface="Arial"/>
              </a:rPr>
              <a:t>Why </a:t>
            </a:r>
            <a:r>
              <a:rPr lang="en-GB" dirty="0">
                <a:solidFill>
                  <a:schemeClr val="accent3"/>
                </a:solidFill>
                <a:sym typeface="Arial"/>
              </a:rPr>
              <a:t>reinvent</a:t>
            </a:r>
            <a:r>
              <a:rPr lang="en-GB" spc="0" dirty="0">
                <a:ln>
                  <a:noFill/>
                </a:ln>
                <a:solidFill>
                  <a:schemeClr val="accent3"/>
                </a:solidFill>
                <a:sym typeface="Arial"/>
              </a:rPr>
              <a:t> the wheel?</a:t>
            </a:r>
            <a:br>
              <a:rPr lang="nl-NL" sz="4000" dirty="0"/>
            </a:br>
            <a:endParaRPr lang="en-US" sz="4000" dirty="0">
              <a:solidFill>
                <a:srgbClr val="011E4F"/>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5989" y="1932534"/>
            <a:ext cx="3057398" cy="110983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4341" y="2259101"/>
            <a:ext cx="5499200" cy="624910"/>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75094" y="4074218"/>
            <a:ext cx="2199270" cy="855516"/>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19865" y="3770727"/>
            <a:ext cx="1368152" cy="1202478"/>
          </a:xfrm>
          <a:prstGeom prst="rect">
            <a:avLst/>
          </a:prstGeom>
        </p:spPr>
      </p:pic>
      <p:sp>
        <p:nvSpPr>
          <p:cNvPr id="12" name="Text Placeholder 2"/>
          <p:cNvSpPr txBox="1">
            <a:spLocks/>
          </p:cNvSpPr>
          <p:nvPr/>
        </p:nvSpPr>
        <p:spPr>
          <a:xfrm>
            <a:off x="385589" y="3788397"/>
            <a:ext cx="11887200" cy="129266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r>
              <a:rPr lang="nl-NL" sz="3600" dirty="0" err="1"/>
              <a:t>Npm</a:t>
            </a:r>
            <a:endParaRPr lang="nl-NL" sz="3600" dirty="0"/>
          </a:p>
          <a:p>
            <a:pPr marL="571500" indent="-571500"/>
            <a:r>
              <a:rPr lang="nl-NL" sz="3600" dirty="0" err="1"/>
              <a:t>Bower</a:t>
            </a:r>
            <a:endParaRPr lang="nl-NL" sz="3600" dirty="0"/>
          </a:p>
        </p:txBody>
      </p:sp>
    </p:spTree>
    <p:extLst>
      <p:ext uri="{BB962C8B-B14F-4D97-AF65-F5344CB8AC3E}">
        <p14:creationId xmlns:p14="http://schemas.microsoft.com/office/powerpoint/2010/main" val="352451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9218137" y="2289001"/>
            <a:ext cx="11200183" cy="2941254"/>
          </a:xfrm>
        </p:spPr>
        <p:txBody>
          <a:bodyPr/>
          <a:lstStyle/>
          <a:p>
            <a:pPr marL="0" indent="0" defTabSz="584200" hangingPunct="0">
              <a:lnSpc>
                <a:spcPct val="130000"/>
              </a:lnSpc>
              <a:spcBef>
                <a:spcPts val="0"/>
              </a:spcBef>
              <a:buSzTx/>
              <a:buNone/>
              <a:tabLst>
                <a:tab pos="1371600" algn="l"/>
              </a:tabLst>
            </a:pPr>
            <a:r>
              <a:rPr lang="en-GB" sz="2400" dirty="0">
                <a:latin typeface="+mn-lt"/>
              </a:rPr>
              <a:t>H</a:t>
            </a:r>
            <a:r>
              <a:rPr lang="en-GB" sz="2400" dirty="0">
                <a:solidFill>
                  <a:srgbClr val="000000"/>
                </a:solidFill>
                <a:latin typeface="+mn-lt"/>
                <a:sym typeface="Arial"/>
              </a:rPr>
              <a:t>osted at</a:t>
            </a:r>
          </a:p>
          <a:p>
            <a:pPr marL="457200" indent="-457200"/>
            <a:r>
              <a:rPr lang="en-GB" sz="2400" dirty="0" err="1">
                <a:latin typeface="+mn-lt"/>
              </a:rPr>
              <a:t>Github</a:t>
            </a:r>
            <a:endParaRPr lang="en-GB" sz="2400" dirty="0">
              <a:latin typeface="+mn-lt"/>
            </a:endParaRPr>
          </a:p>
          <a:p>
            <a:pPr marL="457200" indent="-457200" defTabSz="584200" hangingPunct="0">
              <a:lnSpc>
                <a:spcPct val="130000"/>
              </a:lnSpc>
              <a:spcBef>
                <a:spcPts val="0"/>
              </a:spcBef>
              <a:buSzTx/>
              <a:tabLst>
                <a:tab pos="1371600" algn="l"/>
              </a:tabLst>
            </a:pPr>
            <a:r>
              <a:rPr lang="en-GB" sz="2400" dirty="0">
                <a:solidFill>
                  <a:srgbClr val="000000"/>
                </a:solidFill>
                <a:latin typeface="+mn-lt"/>
                <a:sym typeface="Arial"/>
              </a:rPr>
              <a:t>Bower </a:t>
            </a:r>
            <a:r>
              <a:rPr lang="nl-NL" sz="2400" dirty="0" err="1">
                <a:latin typeface="+mn-lt"/>
              </a:rPr>
              <a:t>Registery</a:t>
            </a:r>
            <a:endParaRPr lang="nl-NL" sz="2400" dirty="0">
              <a:latin typeface="+mn-lt"/>
            </a:endParaRPr>
          </a:p>
          <a:p>
            <a:pPr marL="457200" indent="-457200" defTabSz="584200" hangingPunct="0">
              <a:lnSpc>
                <a:spcPct val="130000"/>
              </a:lnSpc>
              <a:spcBef>
                <a:spcPts val="0"/>
              </a:spcBef>
              <a:buSzTx/>
              <a:tabLst>
                <a:tab pos="1371600" algn="l"/>
              </a:tabLst>
            </a:pPr>
            <a:r>
              <a:rPr lang="en-GB" sz="2400" dirty="0">
                <a:latin typeface="+mn-lt"/>
              </a:rPr>
              <a:t>Subversion</a:t>
            </a:r>
          </a:p>
          <a:p>
            <a:pPr marL="457200" indent="-457200" defTabSz="584200" hangingPunct="0">
              <a:lnSpc>
                <a:spcPct val="130000"/>
              </a:lnSpc>
              <a:spcBef>
                <a:spcPts val="0"/>
              </a:spcBef>
              <a:buSzTx/>
              <a:tabLst>
                <a:tab pos="1371600" algn="l"/>
              </a:tabLst>
            </a:pPr>
            <a:r>
              <a:rPr lang="en-GB" sz="2400" dirty="0">
                <a:latin typeface="+mn-lt"/>
              </a:rPr>
              <a:t>L</a:t>
            </a:r>
            <a:r>
              <a:rPr lang="en-GB" sz="2400" dirty="0">
                <a:solidFill>
                  <a:srgbClr val="000000"/>
                </a:solidFill>
                <a:latin typeface="+mn-lt"/>
                <a:sym typeface="Arial"/>
              </a:rPr>
              <a:t>ocal file path</a:t>
            </a:r>
          </a:p>
          <a:p>
            <a:pPr marL="457200" indent="-457200" defTabSz="584200" hangingPunct="0">
              <a:lnSpc>
                <a:spcPct val="130000"/>
              </a:lnSpc>
              <a:spcBef>
                <a:spcPts val="0"/>
              </a:spcBef>
              <a:buSzTx/>
              <a:tabLst>
                <a:tab pos="1371600" algn="l"/>
              </a:tabLst>
            </a:pPr>
            <a:r>
              <a:rPr lang="en-GB" sz="2400" dirty="0">
                <a:latin typeface="+mn-lt"/>
              </a:rPr>
              <a:t>Single files or a zip</a:t>
            </a:r>
            <a:endParaRPr lang="nl-NL" sz="2400" dirty="0">
              <a:solidFill>
                <a:srgbClr val="000000"/>
              </a:solidFill>
              <a:latin typeface="+mn-lt"/>
              <a:sym typeface="Arial"/>
            </a:endParaRPr>
          </a:p>
        </p:txBody>
      </p:sp>
      <p:sp>
        <p:nvSpPr>
          <p:cNvPr id="2" name="Title 1"/>
          <p:cNvSpPr>
            <a:spLocks noGrp="1"/>
          </p:cNvSpPr>
          <p:nvPr>
            <p:ph type="title"/>
          </p:nvPr>
        </p:nvSpPr>
        <p:spPr>
          <a:xfrm>
            <a:off x="251003" y="472926"/>
            <a:ext cx="11889564" cy="1469873"/>
          </a:xfrm>
        </p:spPr>
        <p:txBody>
          <a:bodyPr/>
          <a:lstStyle/>
          <a:p>
            <a:r>
              <a:rPr lang="en-GB" altLang="nl-NL" dirty="0"/>
              <a:t>Managing packages</a:t>
            </a:r>
            <a:br>
              <a:rPr lang="en-US" dirty="0"/>
            </a:br>
            <a:r>
              <a:rPr lang="en-GB" altLang="nl-NL" spc="0" dirty="0">
                <a:ln>
                  <a:noFill/>
                </a:ln>
                <a:solidFill>
                  <a:schemeClr val="accent3"/>
                </a:solidFill>
              </a:rPr>
              <a:t>Bower</a:t>
            </a:r>
            <a:br>
              <a:rPr lang="nl-NL" sz="4000" dirty="0"/>
            </a:br>
            <a:endParaRPr lang="en-US" sz="4000" dirty="0">
              <a:solidFill>
                <a:srgbClr val="011E4F"/>
              </a:solidFill>
            </a:endParaRPr>
          </a:p>
        </p:txBody>
      </p:sp>
      <p:sp>
        <p:nvSpPr>
          <p:cNvPr id="12" name="Text Placeholder 2"/>
          <p:cNvSpPr txBox="1">
            <a:spLocks/>
          </p:cNvSpPr>
          <p:nvPr/>
        </p:nvSpPr>
        <p:spPr>
          <a:xfrm>
            <a:off x="251003" y="2633166"/>
            <a:ext cx="2366834" cy="225292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r>
              <a:rPr lang="en-GB" sz="3200" dirty="0" err="1">
                <a:latin typeface="+mn-lt"/>
              </a:rPr>
              <a:t>init</a:t>
            </a:r>
            <a:endParaRPr lang="en-GB" sz="3200" dirty="0">
              <a:latin typeface="+mn-lt"/>
            </a:endParaRPr>
          </a:p>
          <a:p>
            <a:pPr marL="457200" indent="-457200"/>
            <a:r>
              <a:rPr lang="en-GB" sz="3200" dirty="0">
                <a:latin typeface="+mn-lt"/>
              </a:rPr>
              <a:t>install</a:t>
            </a:r>
          </a:p>
          <a:p>
            <a:pPr marL="457200" indent="-457200"/>
            <a:r>
              <a:rPr lang="en-GB" sz="3200" dirty="0">
                <a:latin typeface="+mn-lt"/>
              </a:rPr>
              <a:t>uninstall</a:t>
            </a:r>
          </a:p>
          <a:p>
            <a:pPr marL="457200" indent="-457200"/>
            <a:r>
              <a:rPr lang="en-GB" sz="3200" dirty="0">
                <a:latin typeface="+mn-lt"/>
              </a:rPr>
              <a:t>update</a:t>
            </a:r>
          </a:p>
        </p:txBody>
      </p:sp>
      <p:sp>
        <p:nvSpPr>
          <p:cNvPr id="9" name="Text Placeholder 2"/>
          <p:cNvSpPr txBox="1">
            <a:spLocks/>
          </p:cNvSpPr>
          <p:nvPr/>
        </p:nvSpPr>
        <p:spPr>
          <a:xfrm>
            <a:off x="251003" y="1704164"/>
            <a:ext cx="11200183" cy="757708"/>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584200" hangingPunct="0">
              <a:lnSpc>
                <a:spcPct val="130000"/>
              </a:lnSpc>
              <a:spcBef>
                <a:spcPts val="0"/>
              </a:spcBef>
              <a:buSzTx/>
              <a:buNone/>
              <a:tabLst>
                <a:tab pos="1371600" algn="l"/>
              </a:tabLst>
            </a:pPr>
            <a:r>
              <a:rPr lang="en-GB" sz="3200" dirty="0"/>
              <a:t>Bower Front-end dependenci</a:t>
            </a:r>
            <a:r>
              <a:rPr lang="en-GB" sz="3200" i="1" dirty="0"/>
              <a:t>es</a:t>
            </a:r>
            <a:endParaRPr lang="nl-NL" sz="3200" i="1" dirty="0">
              <a:solidFill>
                <a:srgbClr val="000000"/>
              </a:solidFill>
              <a:sym typeface="Arial"/>
            </a:endParaRPr>
          </a:p>
        </p:txBody>
      </p:sp>
      <p:sp>
        <p:nvSpPr>
          <p:cNvPr id="13" name="Rectangle 1"/>
          <p:cNvSpPr>
            <a:spLocks noChangeArrowheads="1"/>
          </p:cNvSpPr>
          <p:nvPr/>
        </p:nvSpPr>
        <p:spPr bwMode="auto">
          <a:xfrm>
            <a:off x="2473821" y="2432095"/>
            <a:ext cx="6720072" cy="4188381"/>
          </a:xfrm>
          <a:prstGeom prst="roundRect">
            <a:avLst/>
          </a:prstGeom>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2000" b="0" i="0" u="none" strike="noStrike" cap="none" normalizeH="0" baseline="0" dirty="0">
                <a:ln>
                  <a:noFill/>
                </a:ln>
                <a:solidFill>
                  <a:srgbClr val="000000"/>
                </a:solidFill>
                <a:effectLst/>
                <a:latin typeface="Consolas" panose="020B0609020204030204" pitchFamily="49" charset="0"/>
              </a:rPr>
              <a:t>   </a:t>
            </a:r>
            <a:r>
              <a:rPr kumimoji="0" lang="nl-NL" altLang="nl-NL" sz="2000" b="0" i="0" u="none" strike="noStrike" cap="none" normalizeH="0" baseline="0" dirty="0">
                <a:ln>
                  <a:noFill/>
                </a:ln>
                <a:solidFill>
                  <a:srgbClr val="2E75B6"/>
                </a:solidFill>
                <a:effectLst/>
                <a:latin typeface="Consolas" panose="020B0609020204030204" pitchFamily="49" charset="0"/>
              </a:rPr>
              <a:t>"name"</a:t>
            </a:r>
            <a:r>
              <a:rPr kumimoji="0" lang="nl-NL" altLang="nl-NL" sz="2000" b="0" i="0" u="none" strike="noStrike" cap="none" normalizeH="0" baseline="0" dirty="0">
                <a:ln>
                  <a:noFill/>
                </a:ln>
                <a:solidFill>
                  <a:srgbClr val="000000"/>
                </a:solidFill>
                <a:effectLst/>
                <a:latin typeface="Consolas" panose="020B0609020204030204" pitchFamily="49" charset="0"/>
              </a:rPr>
              <a:t>: </a:t>
            </a:r>
            <a:r>
              <a:rPr kumimoji="0" lang="nl-NL" altLang="nl-NL" sz="2000" b="0" i="0" u="none" strike="noStrike" cap="none" normalizeH="0" baseline="0" dirty="0">
                <a:ln>
                  <a:noFill/>
                </a:ln>
                <a:solidFill>
                  <a:srgbClr val="A31515"/>
                </a:solidFill>
                <a:effectLst/>
                <a:latin typeface="Consolas" panose="020B0609020204030204" pitchFamily="49" charset="0"/>
              </a:rPr>
              <a:t>"</a:t>
            </a:r>
            <a:r>
              <a:rPr kumimoji="0" lang="nl-NL" altLang="nl-NL" sz="2000" b="0" i="0" u="none" strike="noStrike" cap="none" normalizeH="0" baseline="0" dirty="0" err="1">
                <a:ln>
                  <a:noFill/>
                </a:ln>
                <a:solidFill>
                  <a:srgbClr val="A31515"/>
                </a:solidFill>
                <a:effectLst/>
                <a:latin typeface="Consolas" panose="020B0609020204030204" pitchFamily="49" charset="0"/>
              </a:rPr>
              <a:t>Devcon</a:t>
            </a:r>
            <a:r>
              <a:rPr kumimoji="0" lang="nl-NL" altLang="nl-NL" sz="2000" b="0" i="0" u="none" strike="noStrike" cap="none" normalizeH="0" baseline="0" dirty="0">
                <a:ln>
                  <a:noFill/>
                </a:ln>
                <a:solidFill>
                  <a:srgbClr val="A31515"/>
                </a:solidFill>
                <a:effectLst/>
                <a:latin typeface="Consolas" panose="020B0609020204030204" pitchFamily="49" charset="0"/>
              </a:rPr>
              <a:t> </a:t>
            </a:r>
            <a:r>
              <a:rPr kumimoji="0" lang="nl-NL" altLang="nl-NL" sz="2000" b="0" i="0" u="none" strike="noStrike" cap="none" normalizeH="0" baseline="0" dirty="0" err="1">
                <a:ln>
                  <a:noFill/>
                </a:ln>
                <a:solidFill>
                  <a:srgbClr val="A31515"/>
                </a:solidFill>
                <a:effectLst/>
                <a:latin typeface="Consolas" panose="020B0609020204030204" pitchFamily="49" charset="0"/>
              </a:rPr>
              <a:t>Webdev</a:t>
            </a:r>
            <a:r>
              <a:rPr kumimoji="0" lang="nl-NL" altLang="nl-NL" sz="2000" b="0" i="0" u="none" strike="noStrike" cap="none" normalizeH="0" baseline="0" dirty="0">
                <a:ln>
                  <a:noFill/>
                </a:ln>
                <a:solidFill>
                  <a:srgbClr val="A31515"/>
                </a:solidFill>
                <a:effectLst/>
                <a:latin typeface="Consolas" panose="020B0609020204030204" pitchFamily="49" charset="0"/>
              </a:rPr>
              <a:t>"</a:t>
            </a:r>
            <a:r>
              <a:rPr kumimoji="0" lang="nl-NL" altLang="nl-NL"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2000" b="0" i="0" u="none" strike="noStrike" cap="none" normalizeH="0" baseline="0" dirty="0">
                <a:ln>
                  <a:noFill/>
                </a:ln>
                <a:solidFill>
                  <a:srgbClr val="000000"/>
                </a:solidFill>
                <a:effectLst/>
                <a:latin typeface="Consolas" panose="020B0609020204030204" pitchFamily="49" charset="0"/>
              </a:rPr>
              <a:t>   </a:t>
            </a:r>
            <a:r>
              <a:rPr kumimoji="0" lang="nl-NL" altLang="nl-NL" sz="2000" b="0" i="0" u="none" strike="noStrike" cap="none" normalizeH="0" baseline="0" dirty="0">
                <a:ln>
                  <a:noFill/>
                </a:ln>
                <a:solidFill>
                  <a:srgbClr val="2E75B6"/>
                </a:solidFill>
                <a:effectLst/>
                <a:latin typeface="Consolas" panose="020B0609020204030204" pitchFamily="49" charset="0"/>
              </a:rPr>
              <a:t>"</a:t>
            </a:r>
            <a:r>
              <a:rPr kumimoji="0" lang="nl-NL" altLang="nl-NL" sz="2000" b="0" i="0" u="none" strike="noStrike" cap="none" normalizeH="0" baseline="0" dirty="0" err="1">
                <a:ln>
                  <a:noFill/>
                </a:ln>
                <a:solidFill>
                  <a:srgbClr val="2E75B6"/>
                </a:solidFill>
                <a:effectLst/>
                <a:latin typeface="Consolas" panose="020B0609020204030204" pitchFamily="49" charset="0"/>
              </a:rPr>
              <a:t>version</a:t>
            </a:r>
            <a:r>
              <a:rPr kumimoji="0" lang="nl-NL" altLang="nl-NL" sz="2000" b="0" i="0" u="none" strike="noStrike" cap="none" normalizeH="0" baseline="0" dirty="0">
                <a:ln>
                  <a:noFill/>
                </a:ln>
                <a:solidFill>
                  <a:srgbClr val="2E75B6"/>
                </a:solidFill>
                <a:effectLst/>
                <a:latin typeface="Consolas" panose="020B0609020204030204" pitchFamily="49" charset="0"/>
              </a:rPr>
              <a:t>"</a:t>
            </a:r>
            <a:r>
              <a:rPr kumimoji="0" lang="nl-NL" altLang="nl-NL" sz="2000" b="0" i="0" u="none" strike="noStrike" cap="none" normalizeH="0" baseline="0" dirty="0">
                <a:ln>
                  <a:noFill/>
                </a:ln>
                <a:solidFill>
                  <a:srgbClr val="000000"/>
                </a:solidFill>
                <a:effectLst/>
                <a:latin typeface="Consolas" panose="020B0609020204030204" pitchFamily="49" charset="0"/>
              </a:rPr>
              <a:t>: </a:t>
            </a:r>
            <a:r>
              <a:rPr kumimoji="0" lang="nl-NL" altLang="nl-NL" sz="2000" b="0" i="0" u="none" strike="noStrike" cap="none" normalizeH="0" baseline="0" dirty="0">
                <a:ln>
                  <a:noFill/>
                </a:ln>
                <a:solidFill>
                  <a:srgbClr val="A31515"/>
                </a:solidFill>
                <a:effectLst/>
                <a:latin typeface="Consolas" panose="020B0609020204030204" pitchFamily="49" charset="0"/>
              </a:rPr>
              <a:t>"0.1.1"</a:t>
            </a:r>
            <a:r>
              <a:rPr kumimoji="0" lang="nl-NL" altLang="nl-NL"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2000" b="0" i="0" u="none" strike="noStrike" cap="none" normalizeH="0" baseline="0" dirty="0">
                <a:ln>
                  <a:noFill/>
                </a:ln>
                <a:solidFill>
                  <a:srgbClr val="000000"/>
                </a:solidFill>
                <a:effectLst/>
                <a:latin typeface="Consolas" panose="020B0609020204030204" pitchFamily="49" charset="0"/>
              </a:rPr>
              <a:t>   </a:t>
            </a:r>
            <a:r>
              <a:rPr kumimoji="0" lang="nl-NL" altLang="nl-NL" sz="2000" b="0" i="0" u="none" strike="noStrike" cap="none" normalizeH="0" baseline="0" dirty="0">
                <a:ln>
                  <a:noFill/>
                </a:ln>
                <a:solidFill>
                  <a:srgbClr val="2E75B6"/>
                </a:solidFill>
                <a:effectLst/>
                <a:latin typeface="Consolas" panose="020B0609020204030204" pitchFamily="49" charset="0"/>
              </a:rPr>
              <a:t>"</a:t>
            </a:r>
            <a:r>
              <a:rPr kumimoji="0" lang="nl-NL" altLang="nl-NL" sz="2000" b="0" i="0" u="none" strike="noStrike" cap="none" normalizeH="0" baseline="0" dirty="0" err="1">
                <a:ln>
                  <a:noFill/>
                </a:ln>
                <a:solidFill>
                  <a:srgbClr val="2E75B6"/>
                </a:solidFill>
                <a:effectLst/>
                <a:latin typeface="Consolas" panose="020B0609020204030204" pitchFamily="49" charset="0"/>
              </a:rPr>
              <a:t>dependencies</a:t>
            </a:r>
            <a:r>
              <a:rPr kumimoji="0" lang="nl-NL" altLang="nl-NL" sz="2000" b="0" i="0" u="none" strike="noStrike" cap="none" normalizeH="0" baseline="0" dirty="0">
                <a:ln>
                  <a:noFill/>
                </a:ln>
                <a:solidFill>
                  <a:srgbClr val="2E75B6"/>
                </a:solidFill>
                <a:effectLst/>
                <a:latin typeface="Consolas" panose="020B0609020204030204" pitchFamily="49" charset="0"/>
              </a:rPr>
              <a:t>"</a:t>
            </a:r>
            <a:r>
              <a:rPr kumimoji="0" lang="nl-NL" altLang="nl-NL"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2000" b="0" i="0" u="none" strike="noStrike" cap="none" normalizeH="0" baseline="0" dirty="0">
                <a:ln>
                  <a:noFill/>
                </a:ln>
                <a:solidFill>
                  <a:srgbClr val="000000"/>
                </a:solidFill>
                <a:effectLst/>
                <a:latin typeface="Consolas" panose="020B0609020204030204" pitchFamily="49" charset="0"/>
              </a:rPr>
              <a:t>     </a:t>
            </a:r>
            <a:r>
              <a:rPr kumimoji="0" lang="nl-NL" altLang="nl-NL" sz="2000" b="0" i="0" u="none" strike="noStrike" cap="none" normalizeH="0" baseline="0" dirty="0">
                <a:ln>
                  <a:noFill/>
                </a:ln>
                <a:solidFill>
                  <a:srgbClr val="2E75B6"/>
                </a:solidFill>
                <a:effectLst/>
                <a:latin typeface="Consolas" panose="020B0609020204030204" pitchFamily="49" charset="0"/>
              </a:rPr>
              <a:t>"</a:t>
            </a:r>
            <a:r>
              <a:rPr kumimoji="0" lang="nl-NL" altLang="nl-NL" sz="2000" b="0" i="0" u="none" strike="noStrike" cap="none" normalizeH="0" baseline="0" dirty="0" err="1">
                <a:ln>
                  <a:noFill/>
                </a:ln>
                <a:solidFill>
                  <a:srgbClr val="2E75B6"/>
                </a:solidFill>
                <a:effectLst/>
                <a:latin typeface="Consolas" panose="020B0609020204030204" pitchFamily="49" charset="0"/>
              </a:rPr>
              <a:t>angular</a:t>
            </a:r>
            <a:r>
              <a:rPr kumimoji="0" lang="nl-NL" altLang="nl-NL" sz="2000" b="0" i="0" u="none" strike="noStrike" cap="none" normalizeH="0" baseline="0" dirty="0">
                <a:ln>
                  <a:noFill/>
                </a:ln>
                <a:solidFill>
                  <a:srgbClr val="2E75B6"/>
                </a:solidFill>
                <a:effectLst/>
                <a:latin typeface="Consolas" panose="020B0609020204030204" pitchFamily="49" charset="0"/>
              </a:rPr>
              <a:t>"</a:t>
            </a:r>
            <a:r>
              <a:rPr kumimoji="0" lang="nl-NL" altLang="nl-NL" sz="2000" b="0" i="0" u="none" strike="noStrike" cap="none" normalizeH="0" baseline="0" dirty="0">
                <a:ln>
                  <a:noFill/>
                </a:ln>
                <a:solidFill>
                  <a:srgbClr val="000000"/>
                </a:solidFill>
                <a:effectLst/>
                <a:latin typeface="Consolas" panose="020B0609020204030204" pitchFamily="49" charset="0"/>
              </a:rPr>
              <a:t>: </a:t>
            </a:r>
            <a:r>
              <a:rPr kumimoji="0" lang="nl-NL" altLang="nl-NL" sz="2000" b="0" i="0" u="none" strike="noStrike" cap="none" normalizeH="0" baseline="0" dirty="0">
                <a:ln>
                  <a:noFill/>
                </a:ln>
                <a:solidFill>
                  <a:srgbClr val="A31515"/>
                </a:solidFill>
                <a:effectLst/>
                <a:latin typeface="Consolas" panose="020B0609020204030204" pitchFamily="49" charset="0"/>
              </a:rPr>
              <a:t>"1.4.8"</a:t>
            </a:r>
            <a:r>
              <a:rPr kumimoji="0" lang="nl-NL" altLang="nl-NL"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2000" b="0" i="0" u="none" strike="noStrike" cap="none" normalizeH="0" baseline="0" dirty="0">
                <a:ln>
                  <a:noFill/>
                </a:ln>
                <a:solidFill>
                  <a:srgbClr val="000000"/>
                </a:solidFill>
                <a:effectLst/>
                <a:latin typeface="Consolas" panose="020B0609020204030204" pitchFamily="49" charset="0"/>
              </a:rPr>
              <a:t>     </a:t>
            </a:r>
            <a:r>
              <a:rPr kumimoji="0" lang="nl-NL" altLang="nl-NL" sz="2000" b="0" i="0" u="none" strike="noStrike" cap="none" normalizeH="0" baseline="0" dirty="0">
                <a:ln>
                  <a:noFill/>
                </a:ln>
                <a:solidFill>
                  <a:srgbClr val="2E75B6"/>
                </a:solidFill>
                <a:effectLst/>
                <a:latin typeface="Consolas" panose="020B0609020204030204" pitchFamily="49" charset="0"/>
              </a:rPr>
              <a:t>"</a:t>
            </a:r>
            <a:r>
              <a:rPr kumimoji="0" lang="nl-NL" altLang="nl-NL" sz="2000" b="0" i="0" u="none" strike="noStrike" cap="none" normalizeH="0" baseline="0" dirty="0" err="1">
                <a:ln>
                  <a:noFill/>
                </a:ln>
                <a:solidFill>
                  <a:srgbClr val="2E75B6"/>
                </a:solidFill>
                <a:effectLst/>
                <a:latin typeface="Consolas" panose="020B0609020204030204" pitchFamily="49" charset="0"/>
              </a:rPr>
              <a:t>angular</a:t>
            </a:r>
            <a:r>
              <a:rPr kumimoji="0" lang="nl-NL" altLang="nl-NL" sz="2000" b="0" i="0" u="none" strike="noStrike" cap="none" normalizeH="0" baseline="0" dirty="0">
                <a:ln>
                  <a:noFill/>
                </a:ln>
                <a:solidFill>
                  <a:srgbClr val="2E75B6"/>
                </a:solidFill>
                <a:effectLst/>
                <a:latin typeface="Consolas" panose="020B0609020204030204" pitchFamily="49" charset="0"/>
              </a:rPr>
              <a:t>-ui-router"</a:t>
            </a:r>
            <a:r>
              <a:rPr kumimoji="0" lang="nl-NL" altLang="nl-NL" sz="2000" b="0" i="0" u="none" strike="noStrike" cap="none" normalizeH="0" baseline="0" dirty="0">
                <a:ln>
                  <a:noFill/>
                </a:ln>
                <a:solidFill>
                  <a:srgbClr val="000000"/>
                </a:solidFill>
                <a:effectLst/>
                <a:latin typeface="Consolas" panose="020B0609020204030204" pitchFamily="49" charset="0"/>
              </a:rPr>
              <a:t>: </a:t>
            </a:r>
            <a:r>
              <a:rPr kumimoji="0" lang="nl-NL" altLang="nl-NL" sz="2000" b="0" i="0" u="none" strike="noStrike" cap="none" normalizeH="0" baseline="0" dirty="0">
                <a:ln>
                  <a:noFill/>
                </a:ln>
                <a:solidFill>
                  <a:srgbClr val="A31515"/>
                </a:solidFill>
                <a:effectLst/>
                <a:latin typeface="Consolas" panose="020B0609020204030204" pitchFamily="49" charset="0"/>
              </a:rPr>
              <a:t>"0.2.15"</a:t>
            </a:r>
            <a:r>
              <a:rPr kumimoji="0" lang="nl-NL" altLang="nl-NL" sz="20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2000" b="0" i="0" u="none" strike="noStrike" cap="none" normalizeH="0" baseline="0" dirty="0">
                <a:ln>
                  <a:noFill/>
                </a:ln>
                <a:solidFill>
                  <a:srgbClr val="000000"/>
                </a:solidFill>
                <a:effectLst/>
                <a:latin typeface="Consolas" panose="020B0609020204030204" pitchFamily="49" charset="0"/>
              </a:rPr>
              <a:t>     </a:t>
            </a:r>
            <a:r>
              <a:rPr kumimoji="0" lang="nl-NL" altLang="nl-NL" sz="2000" b="0" i="0" u="none" strike="noStrike" cap="none" normalizeH="0" baseline="0" dirty="0">
                <a:ln>
                  <a:noFill/>
                </a:ln>
                <a:solidFill>
                  <a:srgbClr val="2E75B6"/>
                </a:solidFill>
                <a:effectLst/>
                <a:latin typeface="Consolas" panose="020B0609020204030204" pitchFamily="49" charset="0"/>
              </a:rPr>
              <a:t>"bootstrap"</a:t>
            </a:r>
            <a:r>
              <a:rPr kumimoji="0" lang="nl-NL" altLang="nl-NL" sz="2000" b="0" i="0" u="none" strike="noStrike" cap="none" normalizeH="0" baseline="0" dirty="0">
                <a:ln>
                  <a:noFill/>
                </a:ln>
                <a:solidFill>
                  <a:srgbClr val="000000"/>
                </a:solidFill>
                <a:effectLst/>
                <a:latin typeface="Consolas" panose="020B0609020204030204" pitchFamily="49" charset="0"/>
              </a:rPr>
              <a:t>: </a:t>
            </a:r>
            <a:r>
              <a:rPr kumimoji="0" lang="nl-NL" altLang="nl-NL" sz="2000" b="0" i="0" u="none" strike="noStrike" cap="none" normalizeH="0" baseline="0" dirty="0">
                <a:ln>
                  <a:noFill/>
                </a:ln>
                <a:solidFill>
                  <a:srgbClr val="A31515"/>
                </a:solidFill>
                <a:effectLst/>
                <a:latin typeface="Consolas" panose="020B0609020204030204" pitchFamily="49" charset="0"/>
              </a:rPr>
              <a:t>"^3.3.6“</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2000" b="0" i="0" u="none" strike="noStrike" cap="none" normalizeH="0" baseline="0" dirty="0">
                <a:ln>
                  <a:noFill/>
                </a:ln>
                <a:solidFill>
                  <a:srgbClr val="000000"/>
                </a:solidFill>
                <a:effectLst/>
                <a:latin typeface="Consolas" panose="020B0609020204030204" pitchFamily="49" charset="0"/>
              </a:rPr>
              <a:t>   </a:t>
            </a:r>
            <a:r>
              <a:rPr lang="nl-NL" altLang="nl-NL" sz="2000" dirty="0">
                <a:latin typeface="Consolas" panose="020B0609020204030204" pitchFamily="49" charset="0"/>
              </a:rPr>
              <a:t> </a:t>
            </a:r>
            <a:r>
              <a:rPr kumimoji="0" lang="nl-NL" altLang="nl-NL" sz="2000" b="0" i="0" u="none" strike="noStrike" cap="none" normalizeH="0" baseline="0" dirty="0">
                <a:ln>
                  <a:noFill/>
                </a:ln>
                <a:solidFill>
                  <a:srgbClr val="2E75B6"/>
                </a:solidFill>
                <a:effectLst/>
                <a:latin typeface="Consolas" panose="020B0609020204030204" pitchFamily="49" charset="0"/>
              </a:rPr>
              <a:t>"</a:t>
            </a:r>
            <a:r>
              <a:rPr kumimoji="0" lang="nl-NL" altLang="nl-NL" sz="2000" b="0" i="0" u="none" strike="noStrike" cap="none" normalizeH="0" baseline="0" dirty="0" err="1">
                <a:ln>
                  <a:noFill/>
                </a:ln>
                <a:solidFill>
                  <a:srgbClr val="2E75B6"/>
                </a:solidFill>
                <a:effectLst/>
                <a:latin typeface="Consolas" panose="020B0609020204030204" pitchFamily="49" charset="0"/>
              </a:rPr>
              <a:t>devDependencies</a:t>
            </a:r>
            <a:r>
              <a:rPr kumimoji="0" lang="nl-NL" altLang="nl-NL" sz="2000" b="0" i="0" u="none" strike="noStrike" cap="none" normalizeH="0" baseline="0" dirty="0">
                <a:ln>
                  <a:noFill/>
                </a:ln>
                <a:solidFill>
                  <a:srgbClr val="2E75B6"/>
                </a:solidFill>
                <a:effectLst/>
                <a:latin typeface="Consolas" panose="020B0609020204030204" pitchFamily="49" charset="0"/>
              </a:rPr>
              <a:t>"</a:t>
            </a:r>
            <a:r>
              <a:rPr kumimoji="0" lang="nl-NL" altLang="nl-NL" sz="2000" b="0" i="0" u="none" strike="noStrike" cap="none" normalizeH="0" baseline="0" dirty="0">
                <a:ln>
                  <a:noFill/>
                </a:ln>
                <a:solidFill>
                  <a:srgbClr val="000000"/>
                </a:solidFill>
                <a:effectLst/>
                <a:latin typeface="Consolas" panose="020B0609020204030204" pitchFamily="49" charset="0"/>
              </a:rPr>
              <a:t>: {</a:t>
            </a:r>
          </a:p>
          <a:p>
            <a:pPr lvl="0" defTabSz="914400" eaLnBrk="0" fontAlgn="base">
              <a:lnSpc>
                <a:spcPct val="100000"/>
              </a:lnSpc>
              <a:spcBef>
                <a:spcPct val="0"/>
              </a:spcBef>
              <a:spcAft>
                <a:spcPct val="0"/>
              </a:spcAft>
              <a:tabLst/>
            </a:pPr>
            <a:r>
              <a:rPr kumimoji="0" lang="nl-NL" altLang="nl-NL" sz="2000" b="0" i="0" u="none" strike="noStrike" cap="none" normalizeH="0" baseline="0" dirty="0">
                <a:ln>
                  <a:noFill/>
                </a:ln>
                <a:solidFill>
                  <a:srgbClr val="000000"/>
                </a:solidFill>
                <a:effectLst/>
                <a:latin typeface="Consolas" panose="020B0609020204030204" pitchFamily="49" charset="0"/>
              </a:rPr>
              <a:t>      </a:t>
            </a:r>
            <a:r>
              <a:rPr kumimoji="0" lang="nl-NL" altLang="nl-NL" sz="2000" b="0" i="0" u="none" strike="noStrike" cap="none" normalizeH="0" baseline="0" dirty="0">
                <a:ln>
                  <a:noFill/>
                </a:ln>
                <a:solidFill>
                  <a:srgbClr val="2E75B6"/>
                </a:solidFill>
                <a:effectLst/>
                <a:latin typeface="Consolas" panose="020B0609020204030204" pitchFamily="49" charset="0"/>
              </a:rPr>
              <a:t>"</a:t>
            </a:r>
            <a:r>
              <a:rPr kumimoji="0" lang="nl-NL" altLang="nl-NL" sz="2000" b="0" i="0" u="none" strike="noStrike" cap="none" normalizeH="0" baseline="0" dirty="0" err="1">
                <a:ln>
                  <a:noFill/>
                </a:ln>
                <a:solidFill>
                  <a:srgbClr val="2E75B6"/>
                </a:solidFill>
                <a:effectLst/>
                <a:latin typeface="Consolas" panose="020B0609020204030204" pitchFamily="49" charset="0"/>
              </a:rPr>
              <a:t>angular-mocks</a:t>
            </a:r>
            <a:r>
              <a:rPr kumimoji="0" lang="nl-NL" altLang="nl-NL" sz="2000" b="0" i="0" u="none" strike="noStrike" cap="none" normalizeH="0" baseline="0" dirty="0">
                <a:ln>
                  <a:noFill/>
                </a:ln>
                <a:solidFill>
                  <a:srgbClr val="2E75B6"/>
                </a:solidFill>
                <a:effectLst/>
                <a:latin typeface="Consolas" panose="020B0609020204030204" pitchFamily="49" charset="0"/>
              </a:rPr>
              <a:t>"</a:t>
            </a:r>
            <a:r>
              <a:rPr kumimoji="0" lang="nl-NL" altLang="nl-NL" sz="2000" b="0" i="0" u="none" strike="noStrike" cap="none" normalizeH="0" baseline="0" dirty="0">
                <a:ln>
                  <a:noFill/>
                </a:ln>
                <a:solidFill>
                  <a:srgbClr val="000000"/>
                </a:solidFill>
                <a:effectLst/>
                <a:latin typeface="Consolas" panose="020B0609020204030204" pitchFamily="49" charset="0"/>
              </a:rPr>
              <a:t>: </a:t>
            </a:r>
            <a:r>
              <a:rPr kumimoji="0" lang="nl-NL" altLang="nl-NL" sz="2000" b="0" i="0" u="none" strike="noStrike" cap="none" normalizeH="0" baseline="0" dirty="0">
                <a:ln>
                  <a:noFill/>
                </a:ln>
                <a:solidFill>
                  <a:srgbClr val="A31515"/>
                </a:solidFill>
                <a:effectLst/>
                <a:latin typeface="Consolas" panose="020B0609020204030204" pitchFamily="49" charset="0"/>
              </a:rPr>
              <a:t>"^</a:t>
            </a:r>
            <a:r>
              <a:rPr lang="nl-NL" altLang="nl-NL" sz="2000" dirty="0">
                <a:solidFill>
                  <a:srgbClr val="A31515"/>
                </a:solidFill>
                <a:latin typeface="Consolas" panose="020B0609020204030204" pitchFamily="49" charset="0"/>
              </a:rPr>
              <a:t>1.5.0"</a:t>
            </a:r>
            <a:endParaRPr kumimoji="0" lang="nl-NL" altLang="nl-NL" sz="2000" b="0" i="0" u="none" strike="noStrike" cap="none" normalizeH="0" baseline="0" dirty="0">
              <a:ln>
                <a:noFill/>
              </a:ln>
              <a:solidFill>
                <a:srgbClr val="A31515"/>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2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2000" b="0" i="0" u="none" strike="noStrike" cap="none" normalizeH="0" baseline="0" dirty="0">
                <a:ln>
                  <a:noFill/>
                </a:ln>
                <a:solidFill>
                  <a:srgbClr val="000000"/>
                </a:solidFill>
                <a:effectLst/>
                <a:latin typeface="Consolas" panose="020B0609020204030204" pitchFamily="49" charset="0"/>
              </a:rPr>
              <a:t>} </a:t>
            </a:r>
            <a:endParaRPr kumimoji="0" lang="nl-NL" altLang="nl-NL" sz="2000" b="0" i="0" u="none" strike="noStrike" cap="none" normalizeH="0" baseline="0" dirty="0">
              <a:ln>
                <a:noFill/>
              </a:ln>
              <a:solidFill>
                <a:schemeClr val="tx1"/>
              </a:solidFill>
              <a:effectLst/>
              <a:latin typeface="Arial" panose="020B0604020202020204" pitchFamily="34" charset="0"/>
            </a:endParaRPr>
          </a:p>
        </p:txBody>
      </p:sp>
      <p:sp>
        <p:nvSpPr>
          <p:cNvPr id="15" name="TextBox 14"/>
          <p:cNvSpPr txBox="1"/>
          <p:nvPr/>
        </p:nvSpPr>
        <p:spPr>
          <a:xfrm>
            <a:off x="2607461" y="6490157"/>
            <a:ext cx="6133514" cy="5043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0" hangingPunct="0">
              <a:lnSpc>
                <a:spcPct val="130000"/>
              </a:lnSpc>
              <a:spcBef>
                <a:spcPts val="0"/>
              </a:spcBef>
              <a:spcAft>
                <a:spcPts val="0"/>
              </a:spcAft>
              <a:buClrTx/>
              <a:buSzTx/>
              <a:buFontTx/>
              <a:buNone/>
              <a:tabLst>
                <a:tab pos="1371600" algn="l"/>
              </a:tabLst>
            </a:pPr>
            <a:r>
              <a:rPr lang="en-GB" dirty="0" err="1"/>
              <a:t>b</a:t>
            </a:r>
            <a:r>
              <a:rPr kumimoji="0" lang="en-GB" b="0" i="0" u="none" strike="noStrike" cap="none" spc="0" normalizeH="0" baseline="0" dirty="0" err="1">
                <a:ln>
                  <a:noFill/>
                </a:ln>
                <a:solidFill>
                  <a:srgbClr val="000000"/>
                </a:solidFill>
                <a:effectLst/>
                <a:uFillTx/>
                <a:sym typeface="Arial"/>
              </a:rPr>
              <a:t>ower.json</a:t>
            </a:r>
            <a:endParaRPr kumimoji="0" lang="nl-NL" b="0" i="0" u="none" strike="noStrike" cap="none" spc="0" normalizeH="0" baseline="0" dirty="0">
              <a:ln>
                <a:noFill/>
              </a:ln>
              <a:solidFill>
                <a:srgbClr val="000000"/>
              </a:solidFill>
              <a:effectLst/>
              <a:uFillTx/>
              <a:sym typeface="Arial"/>
            </a:endParaRPr>
          </a:p>
        </p:txBody>
      </p:sp>
    </p:spTree>
    <p:extLst>
      <p:ext uri="{BB962C8B-B14F-4D97-AF65-F5344CB8AC3E}">
        <p14:creationId xmlns:p14="http://schemas.microsoft.com/office/powerpoint/2010/main" val="177493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p:cNvSpPr txBox="1">
            <a:spLocks/>
          </p:cNvSpPr>
          <p:nvPr/>
        </p:nvSpPr>
        <p:spPr>
          <a:xfrm>
            <a:off x="251003" y="1704164"/>
            <a:ext cx="11200183" cy="757708"/>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584200" hangingPunct="0">
              <a:lnSpc>
                <a:spcPct val="130000"/>
              </a:lnSpc>
              <a:spcBef>
                <a:spcPts val="0"/>
              </a:spcBef>
              <a:buSzTx/>
              <a:buNone/>
              <a:tabLst>
                <a:tab pos="1371600" algn="l"/>
              </a:tabLst>
            </a:pPr>
            <a:r>
              <a:rPr lang="en-GB" sz="3200" dirty="0"/>
              <a:t>Bower Front-end dependenci</a:t>
            </a:r>
            <a:r>
              <a:rPr lang="en-GB" sz="3200" i="1" dirty="0"/>
              <a:t>es</a:t>
            </a:r>
            <a:endParaRPr lang="nl-NL" sz="3200" i="1" dirty="0">
              <a:solidFill>
                <a:srgbClr val="000000"/>
              </a:solidFill>
              <a:sym typeface="Arial"/>
            </a:endParaRPr>
          </a:p>
        </p:txBody>
      </p:sp>
      <p:pic>
        <p:nvPicPr>
          <p:cNvPr id="8"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467" y="945541"/>
            <a:ext cx="12912432" cy="5544616"/>
          </a:xfrm>
          <a:prstGeom prst="rect">
            <a:avLst/>
          </a:prstGeom>
        </p:spPr>
      </p:pic>
      <p:sp>
        <p:nvSpPr>
          <p:cNvPr id="4" name="Text Placeholder 3"/>
          <p:cNvSpPr>
            <a:spLocks noGrp="1"/>
          </p:cNvSpPr>
          <p:nvPr>
            <p:ph type="body" sz="quarter" idx="10"/>
          </p:nvPr>
        </p:nvSpPr>
        <p:spPr/>
        <p:txBody>
          <a:bodyPr/>
          <a:lstStyle/>
          <a:p>
            <a:endParaRPr lang="nl-NL" dirty="0"/>
          </a:p>
        </p:txBody>
      </p:sp>
      <p:sp>
        <p:nvSpPr>
          <p:cNvPr id="5" name="Title 4"/>
          <p:cNvSpPr>
            <a:spLocks noGrp="1"/>
          </p:cNvSpPr>
          <p:nvPr>
            <p:ph type="title"/>
          </p:nvPr>
        </p:nvSpPr>
        <p:spPr/>
        <p:txBody>
          <a:bodyPr/>
          <a:lstStyle/>
          <a:p>
            <a:endParaRPr lang="nl-NL"/>
          </a:p>
        </p:txBody>
      </p:sp>
    </p:spTree>
    <p:extLst>
      <p:ext uri="{BB962C8B-B14F-4D97-AF65-F5344CB8AC3E}">
        <p14:creationId xmlns:p14="http://schemas.microsoft.com/office/powerpoint/2010/main" val="368808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6160" y="295275"/>
            <a:ext cx="11889564" cy="917575"/>
          </a:xfrm>
        </p:spPr>
        <p:txBody>
          <a:bodyPr/>
          <a:lstStyle/>
          <a:p>
            <a:r>
              <a:rPr lang="en-US" dirty="0"/>
              <a:t>About us</a:t>
            </a:r>
          </a:p>
        </p:txBody>
      </p:sp>
      <p:sp>
        <p:nvSpPr>
          <p:cNvPr id="6" name="Text Placeholder 5"/>
          <p:cNvSpPr>
            <a:spLocks noGrp="1"/>
          </p:cNvSpPr>
          <p:nvPr>
            <p:ph type="body" sz="quarter" idx="10"/>
          </p:nvPr>
        </p:nvSpPr>
        <p:spPr>
          <a:xfrm>
            <a:off x="274638" y="1212850"/>
            <a:ext cx="6447655" cy="3717941"/>
          </a:xfrm>
        </p:spPr>
        <p:txBody>
          <a:bodyPr/>
          <a:lstStyle/>
          <a:p>
            <a:r>
              <a:rPr lang="en-US" dirty="0"/>
              <a:t>Frank </a:t>
            </a:r>
            <a:r>
              <a:rPr lang="en-US" dirty="0" err="1"/>
              <a:t>Folsche</a:t>
            </a:r>
            <a:endParaRPr lang="en-US" dirty="0"/>
          </a:p>
          <a:p>
            <a:pPr marL="342900" lvl="1" indent="-342900">
              <a:buFont typeface="Arial" charset="0"/>
              <a:buChar char="•"/>
            </a:pPr>
            <a:r>
              <a:rPr lang="en-US" sz="2400" dirty="0"/>
              <a:t>Software engineer at </a:t>
            </a:r>
            <a:r>
              <a:rPr lang="en-US" sz="2400" dirty="0" err="1"/>
              <a:t>Luminis</a:t>
            </a:r>
            <a:r>
              <a:rPr lang="en-US" sz="2400" dirty="0"/>
              <a:t> Arnhem</a:t>
            </a:r>
          </a:p>
          <a:p>
            <a:pPr marL="342900" lvl="1" indent="-342900">
              <a:buFont typeface="Arial" charset="0"/>
              <a:buChar char="•"/>
            </a:pPr>
            <a:r>
              <a:rPr lang="en-GB" sz="2400" dirty="0"/>
              <a:t>Full-Stack </a:t>
            </a:r>
            <a:r>
              <a:rPr lang="en-GB" sz="2400" dirty="0" err="1"/>
              <a:t>.Net</a:t>
            </a:r>
            <a:r>
              <a:rPr lang="en-GB" sz="2400" dirty="0"/>
              <a:t> developer</a:t>
            </a:r>
          </a:p>
          <a:p>
            <a:pPr marL="342900" lvl="1" indent="-342900">
              <a:buFont typeface="Arial" charset="0"/>
              <a:buChar char="•"/>
            </a:pPr>
            <a:endParaRPr lang="en-US" sz="2400" dirty="0"/>
          </a:p>
          <a:p>
            <a:pPr marL="342900" lvl="1" indent="-342900">
              <a:buFont typeface="Arial" charset="0"/>
              <a:buChar char="•"/>
            </a:pPr>
            <a:r>
              <a:rPr lang="en-US" sz="2400" dirty="0" err="1"/>
              <a:t>Frank.folsche@luminis.eu</a:t>
            </a:r>
            <a:endParaRPr lang="en-US" sz="2400" dirty="0"/>
          </a:p>
          <a:p>
            <a:endParaRPr lang="en-US" dirty="0"/>
          </a:p>
          <a:p>
            <a:endParaRPr lang="en-US" dirty="0"/>
          </a:p>
        </p:txBody>
      </p:sp>
      <p:sp>
        <p:nvSpPr>
          <p:cNvPr id="3" name="TextBox 2"/>
          <p:cNvSpPr txBox="1"/>
          <p:nvPr/>
        </p:nvSpPr>
        <p:spPr>
          <a:xfrm>
            <a:off x="274638" y="3929310"/>
            <a:ext cx="5435912" cy="2326791"/>
          </a:xfrm>
          <a:prstGeom prst="rect">
            <a:avLst/>
          </a:prstGeom>
          <a:noFill/>
        </p:spPr>
        <p:txBody>
          <a:bodyPr wrap="none" lIns="182880" tIns="146304" rIns="182880" bIns="146304" rtlCol="0">
            <a:spAutoFit/>
          </a:bodyPr>
          <a:lstStyle/>
          <a:p>
            <a:pPr>
              <a:lnSpc>
                <a:spcPct val="90000"/>
              </a:lnSpc>
              <a:spcBef>
                <a:spcPct val="20000"/>
              </a:spcBef>
              <a:buSzPct val="90000"/>
            </a:pPr>
            <a:r>
              <a:rPr lang="en-US" sz="4000" dirty="0">
                <a:solidFill>
                  <a:srgbClr val="011E4F"/>
                </a:solidFill>
                <a:latin typeface="+mj-lt"/>
              </a:rPr>
              <a:t>Steef Burghouts</a:t>
            </a:r>
          </a:p>
          <a:p>
            <a:pPr marL="342900" indent="-342900">
              <a:buFont typeface="Arial" charset="0"/>
              <a:buChar char="•"/>
            </a:pPr>
            <a:r>
              <a:rPr lang="en-US" sz="2400" dirty="0">
                <a:gradFill>
                  <a:gsLst>
                    <a:gs pos="1250">
                      <a:schemeClr val="tx1"/>
                    </a:gs>
                    <a:gs pos="100000">
                      <a:schemeClr val="tx1"/>
                    </a:gs>
                  </a:gsLst>
                  <a:lin ang="5400000" scaled="0"/>
                </a:gradFill>
              </a:rPr>
              <a:t>Software engineer at </a:t>
            </a:r>
            <a:r>
              <a:rPr lang="en-US" sz="2400" dirty="0" err="1">
                <a:gradFill>
                  <a:gsLst>
                    <a:gs pos="1250">
                      <a:schemeClr val="tx1"/>
                    </a:gs>
                    <a:gs pos="100000">
                      <a:schemeClr val="tx1"/>
                    </a:gs>
                  </a:gsLst>
                  <a:lin ang="5400000" scaled="0"/>
                </a:gradFill>
              </a:rPr>
              <a:t>Luminis</a:t>
            </a:r>
            <a:r>
              <a:rPr lang="en-US" sz="2400" dirty="0">
                <a:gradFill>
                  <a:gsLst>
                    <a:gs pos="1250">
                      <a:schemeClr val="tx1"/>
                    </a:gs>
                    <a:gs pos="100000">
                      <a:schemeClr val="tx1"/>
                    </a:gs>
                  </a:gsLst>
                  <a:lin ang="5400000" scaled="0"/>
                </a:gradFill>
              </a:rPr>
              <a:t> Arnhem</a:t>
            </a:r>
          </a:p>
          <a:p>
            <a:pPr marL="342900" indent="-342900">
              <a:buFont typeface="Arial" charset="0"/>
              <a:buChar char="•"/>
            </a:pPr>
            <a:r>
              <a:rPr lang="en-US" sz="2400" dirty="0">
                <a:gradFill>
                  <a:gsLst>
                    <a:gs pos="1250">
                      <a:schemeClr val="tx1"/>
                    </a:gs>
                    <a:gs pos="100000">
                      <a:schemeClr val="tx1"/>
                    </a:gs>
                  </a:gsLst>
                  <a:lin ang="5400000" scaled="0"/>
                </a:gradFill>
              </a:rPr>
              <a:t>Java developer</a:t>
            </a:r>
          </a:p>
          <a:p>
            <a:pPr marL="342900" indent="-342900">
              <a:buFont typeface="Arial" charset="0"/>
              <a:buChar char="•"/>
            </a:pPr>
            <a:endParaRPr lang="en-US" sz="2400" dirty="0">
              <a:gradFill>
                <a:gsLst>
                  <a:gs pos="1250">
                    <a:schemeClr val="tx1"/>
                  </a:gs>
                  <a:gs pos="100000">
                    <a:schemeClr val="tx1"/>
                  </a:gs>
                </a:gsLst>
                <a:lin ang="5400000" scaled="0"/>
              </a:gradFill>
            </a:endParaRPr>
          </a:p>
          <a:p>
            <a:pPr marL="342900" indent="-342900">
              <a:buFont typeface="Arial" charset="0"/>
              <a:buChar char="•"/>
            </a:pPr>
            <a:r>
              <a:rPr lang="en-US" sz="2400" dirty="0" err="1">
                <a:gradFill>
                  <a:gsLst>
                    <a:gs pos="1250">
                      <a:schemeClr val="tx1"/>
                    </a:gs>
                    <a:gs pos="100000">
                      <a:schemeClr val="tx1"/>
                    </a:gs>
                  </a:gsLst>
                  <a:lin ang="5400000" scaled="0"/>
                </a:gradFill>
              </a:rPr>
              <a:t>steef.burghouts@luminis.eu</a:t>
            </a:r>
            <a:endParaRPr lang="en-US" sz="2400" dirty="0">
              <a:gradFill>
                <a:gsLst>
                  <a:gs pos="1250">
                    <a:schemeClr val="tx1"/>
                  </a:gs>
                  <a:gs pos="100000">
                    <a:schemeClr val="tx1"/>
                  </a:gs>
                </a:gsLst>
                <a:lin ang="5400000" scaled="0"/>
              </a:gradFill>
            </a:endParaRPr>
          </a:p>
        </p:txBody>
      </p:sp>
      <p:pic>
        <p:nvPicPr>
          <p:cNvPr id="2" name="Picture 1"/>
          <p:cNvPicPr>
            <a:picLocks noChangeAspect="1"/>
          </p:cNvPicPr>
          <p:nvPr/>
        </p:nvPicPr>
        <p:blipFill>
          <a:blip r:embed="rId3"/>
          <a:stretch>
            <a:fillRect/>
          </a:stretch>
        </p:blipFill>
        <p:spPr>
          <a:xfrm>
            <a:off x="6765383" y="814623"/>
            <a:ext cx="5671092" cy="5441478"/>
          </a:xfrm>
          <a:prstGeom prst="rect">
            <a:avLst/>
          </a:prstGeom>
        </p:spPr>
      </p:pic>
    </p:spTree>
    <p:extLst>
      <p:ext uri="{BB962C8B-B14F-4D97-AF65-F5344CB8AC3E}">
        <p14:creationId xmlns:p14="http://schemas.microsoft.com/office/powerpoint/2010/main" val="369589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003" y="472926"/>
            <a:ext cx="11889564" cy="1469873"/>
          </a:xfrm>
        </p:spPr>
        <p:txBody>
          <a:bodyPr/>
          <a:lstStyle/>
          <a:p>
            <a:r>
              <a:rPr lang="en-GB" altLang="nl-NL" dirty="0"/>
              <a:t>Build process</a:t>
            </a:r>
            <a:br>
              <a:rPr lang="en-US" dirty="0"/>
            </a:br>
            <a:r>
              <a:rPr lang="en-GB" altLang="nl-NL" dirty="0">
                <a:solidFill>
                  <a:schemeClr val="accent3"/>
                </a:solidFill>
              </a:rPr>
              <a:t>Why would we want a build process</a:t>
            </a:r>
            <a:br>
              <a:rPr lang="nl-NL" sz="4000" dirty="0"/>
            </a:br>
            <a:endParaRPr lang="en-US" sz="4000" dirty="0">
              <a:solidFill>
                <a:srgbClr val="011E4F"/>
              </a:solidFill>
            </a:endParaRPr>
          </a:p>
        </p:txBody>
      </p:sp>
      <p:sp>
        <p:nvSpPr>
          <p:cNvPr id="12" name="Text Placeholder 2"/>
          <p:cNvSpPr txBox="1">
            <a:spLocks/>
          </p:cNvSpPr>
          <p:nvPr/>
        </p:nvSpPr>
        <p:spPr>
          <a:xfrm>
            <a:off x="251003" y="2633166"/>
            <a:ext cx="8127474" cy="225292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r>
              <a:rPr lang="nl-NL" sz="3200" dirty="0" err="1"/>
              <a:t>Reducing</a:t>
            </a:r>
            <a:r>
              <a:rPr lang="nl-NL" sz="3200" dirty="0"/>
              <a:t> </a:t>
            </a:r>
            <a:r>
              <a:rPr lang="nl-NL" sz="3200" dirty="0" err="1"/>
              <a:t>repetitiveness</a:t>
            </a:r>
            <a:endParaRPr lang="nl-NL" sz="4400" dirty="0"/>
          </a:p>
          <a:p>
            <a:pPr marL="457200" indent="-457200"/>
            <a:r>
              <a:rPr lang="nl-NL" sz="3200" dirty="0" err="1"/>
              <a:t>Compile</a:t>
            </a:r>
            <a:endParaRPr lang="nl-NL" sz="4400" dirty="0"/>
          </a:p>
          <a:p>
            <a:pPr marL="457200" indent="-457200"/>
            <a:r>
              <a:rPr lang="nl-NL" sz="3200" dirty="0"/>
              <a:t>Optimizing </a:t>
            </a:r>
            <a:r>
              <a:rPr lang="nl-NL" sz="3200" dirty="0" err="1"/>
              <a:t>for</a:t>
            </a:r>
            <a:r>
              <a:rPr lang="nl-NL" sz="3200" dirty="0"/>
              <a:t> </a:t>
            </a:r>
            <a:r>
              <a:rPr lang="nl-NL" sz="3200" dirty="0" err="1"/>
              <a:t>production</a:t>
            </a:r>
            <a:endParaRPr lang="nl-NL" sz="4400" dirty="0"/>
          </a:p>
          <a:p>
            <a:pPr marL="457200" indent="-457200"/>
            <a:r>
              <a:rPr lang="en-GB" sz="3200" dirty="0" err="1"/>
              <a:t>Analyze</a:t>
            </a:r>
            <a:endParaRPr lang="nl-NL" sz="4400" dirty="0"/>
          </a:p>
        </p:txBody>
      </p:sp>
      <p:sp>
        <p:nvSpPr>
          <p:cNvPr id="9" name="Text Placeholder 2"/>
          <p:cNvSpPr txBox="1">
            <a:spLocks/>
          </p:cNvSpPr>
          <p:nvPr/>
        </p:nvSpPr>
        <p:spPr>
          <a:xfrm>
            <a:off x="251003" y="1704164"/>
            <a:ext cx="11200183" cy="757708"/>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584200" hangingPunct="0">
              <a:lnSpc>
                <a:spcPct val="130000"/>
              </a:lnSpc>
              <a:spcBef>
                <a:spcPts val="0"/>
              </a:spcBef>
              <a:buSzTx/>
              <a:buNone/>
              <a:tabLst>
                <a:tab pos="1371600" algn="l"/>
              </a:tabLst>
            </a:pPr>
            <a:r>
              <a:rPr lang="en-GB" sz="3200" dirty="0"/>
              <a:t>Bower Front-end dependenci</a:t>
            </a:r>
            <a:r>
              <a:rPr lang="en-GB" sz="3200" i="1" dirty="0"/>
              <a:t>es</a:t>
            </a:r>
            <a:endParaRPr lang="nl-NL" sz="3200" i="1" dirty="0">
              <a:solidFill>
                <a:srgbClr val="000000"/>
              </a:solidFill>
              <a:sym typeface="Arial"/>
            </a:endParaRPr>
          </a:p>
        </p:txBody>
      </p:sp>
    </p:spTree>
    <p:extLst>
      <p:ext uri="{BB962C8B-B14F-4D97-AF65-F5344CB8AC3E}">
        <p14:creationId xmlns:p14="http://schemas.microsoft.com/office/powerpoint/2010/main" val="13948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003" y="472926"/>
            <a:ext cx="11889564" cy="1469873"/>
          </a:xfrm>
        </p:spPr>
        <p:txBody>
          <a:bodyPr/>
          <a:lstStyle/>
          <a:p>
            <a:r>
              <a:rPr lang="en-GB" altLang="nl-NL" dirty="0"/>
              <a:t>Build process</a:t>
            </a:r>
            <a:br>
              <a:rPr lang="en-US" dirty="0"/>
            </a:br>
            <a:r>
              <a:rPr lang="en-GB" dirty="0">
                <a:solidFill>
                  <a:schemeClr val="accent3"/>
                </a:solidFill>
              </a:rPr>
              <a:t>What does this come down to</a:t>
            </a:r>
            <a:endParaRPr lang="en-US" dirty="0">
              <a:solidFill>
                <a:schemeClr val="accent3"/>
              </a:solidFill>
            </a:endParaRPr>
          </a:p>
        </p:txBody>
      </p:sp>
      <p:sp>
        <p:nvSpPr>
          <p:cNvPr id="12" name="Text Placeholder 2"/>
          <p:cNvSpPr txBox="1">
            <a:spLocks/>
          </p:cNvSpPr>
          <p:nvPr/>
        </p:nvSpPr>
        <p:spPr>
          <a:xfrm>
            <a:off x="251003" y="1942799"/>
            <a:ext cx="8127474" cy="476438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r>
              <a:rPr lang="en-GB" sz="3200" dirty="0"/>
              <a:t>Organize your files</a:t>
            </a:r>
            <a:endParaRPr lang="nl-NL" sz="3200" dirty="0"/>
          </a:p>
          <a:p>
            <a:pPr marL="457200" indent="-457200"/>
            <a:r>
              <a:rPr lang="nl-NL" sz="3200" dirty="0" err="1"/>
              <a:t>Minify</a:t>
            </a:r>
            <a:endParaRPr lang="nl-NL" sz="3200" dirty="0"/>
          </a:p>
          <a:p>
            <a:pPr marL="457200" indent="-457200"/>
            <a:r>
              <a:rPr lang="nl-NL" sz="3200" dirty="0" err="1"/>
              <a:t>Concat</a:t>
            </a:r>
            <a:endParaRPr lang="nl-NL" sz="3200" dirty="0"/>
          </a:p>
          <a:p>
            <a:pPr marL="457200" indent="-457200"/>
            <a:r>
              <a:rPr lang="nl-NL" sz="3200" dirty="0"/>
              <a:t>Debug Typescript </a:t>
            </a:r>
            <a:r>
              <a:rPr lang="nl-NL" sz="3200" dirty="0" err="1"/>
              <a:t>Sourcemaps</a:t>
            </a:r>
            <a:endParaRPr lang="nl-NL" sz="3200" dirty="0"/>
          </a:p>
          <a:p>
            <a:pPr marL="457200" indent="-457200"/>
            <a:r>
              <a:rPr lang="nl-NL" sz="3200" dirty="0"/>
              <a:t>Running Tests</a:t>
            </a:r>
          </a:p>
          <a:p>
            <a:pPr marL="457200" indent="-457200"/>
            <a:r>
              <a:rPr lang="nl-NL" sz="3200" dirty="0"/>
              <a:t>Code </a:t>
            </a:r>
            <a:r>
              <a:rPr lang="nl-NL" sz="3200" dirty="0" err="1"/>
              <a:t>styles</a:t>
            </a:r>
            <a:endParaRPr lang="nl-NL" sz="3200" dirty="0"/>
          </a:p>
          <a:p>
            <a:pPr marL="457200" indent="-457200"/>
            <a:r>
              <a:rPr lang="nl-NL" sz="3200" dirty="0" err="1"/>
              <a:t>Reload</a:t>
            </a:r>
            <a:r>
              <a:rPr lang="nl-NL" sz="3200" dirty="0"/>
              <a:t> website on change</a:t>
            </a:r>
            <a:br>
              <a:rPr lang="nl-NL" sz="3200" dirty="0"/>
            </a:br>
            <a:br>
              <a:rPr lang="nl-NL" sz="3200" dirty="0"/>
            </a:br>
            <a:r>
              <a:rPr lang="nl-NL" sz="3200" dirty="0" err="1"/>
              <a:t>And</a:t>
            </a:r>
            <a:r>
              <a:rPr lang="nl-NL" sz="3200" dirty="0"/>
              <a:t> </a:t>
            </a:r>
            <a:r>
              <a:rPr lang="nl-NL" sz="3200" dirty="0" err="1"/>
              <a:t>much</a:t>
            </a:r>
            <a:r>
              <a:rPr lang="nl-NL" sz="3200" dirty="0"/>
              <a:t> </a:t>
            </a:r>
            <a:r>
              <a:rPr lang="nl-NL" sz="3200" dirty="0" err="1"/>
              <a:t>much</a:t>
            </a:r>
            <a:r>
              <a:rPr lang="nl-NL" sz="3200" dirty="0"/>
              <a:t> more</a:t>
            </a:r>
          </a:p>
        </p:txBody>
      </p:sp>
      <p:pic>
        <p:nvPicPr>
          <p:cNvPr id="3" name="Picture 2"/>
          <p:cNvPicPr>
            <a:picLocks noChangeAspect="1"/>
          </p:cNvPicPr>
          <p:nvPr/>
        </p:nvPicPr>
        <p:blipFill>
          <a:blip r:embed="rId3"/>
          <a:stretch>
            <a:fillRect/>
          </a:stretch>
        </p:blipFill>
        <p:spPr>
          <a:xfrm>
            <a:off x="313581" y="2021416"/>
            <a:ext cx="9289032" cy="4932230"/>
          </a:xfrm>
          <a:prstGeom prst="rect">
            <a:avLst/>
          </a:prstGeom>
        </p:spPr>
      </p:pic>
    </p:spTree>
    <p:extLst>
      <p:ext uri="{BB962C8B-B14F-4D97-AF65-F5344CB8AC3E}">
        <p14:creationId xmlns:p14="http://schemas.microsoft.com/office/powerpoint/2010/main" val="167069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003" y="472926"/>
            <a:ext cx="11889564" cy="1469873"/>
          </a:xfrm>
        </p:spPr>
        <p:txBody>
          <a:bodyPr/>
          <a:lstStyle/>
          <a:p>
            <a:r>
              <a:rPr lang="en-GB" altLang="nl-NL" dirty="0"/>
              <a:t>Build process</a:t>
            </a:r>
            <a:br>
              <a:rPr lang="en-US" dirty="0"/>
            </a:br>
            <a:r>
              <a:rPr lang="en-GB" altLang="nl-NL" dirty="0">
                <a:solidFill>
                  <a:schemeClr val="accent3"/>
                </a:solidFill>
              </a:rPr>
              <a:t>Grunt vs Gulp</a:t>
            </a:r>
            <a:r>
              <a:rPr lang="en-GB" altLang="nl-NL" sz="4000" dirty="0"/>
              <a:t>	</a:t>
            </a:r>
            <a:endParaRPr lang="en-US" sz="4000" dirty="0">
              <a:solidFill>
                <a:srgbClr val="011E4F"/>
              </a:solidFill>
            </a:endParaRPr>
          </a:p>
        </p:txBody>
      </p:sp>
      <p:pic>
        <p:nvPicPr>
          <p:cNvPr id="4" name="Picture 3"/>
          <p:cNvPicPr>
            <a:picLocks noChangeAspect="1"/>
          </p:cNvPicPr>
          <p:nvPr/>
        </p:nvPicPr>
        <p:blipFill>
          <a:blip r:embed="rId3"/>
          <a:stretch>
            <a:fillRect/>
          </a:stretch>
        </p:blipFill>
        <p:spPr>
          <a:xfrm>
            <a:off x="4706069" y="2275882"/>
            <a:ext cx="6114284" cy="3952379"/>
          </a:xfrm>
          <a:prstGeom prst="rect">
            <a:avLst/>
          </a:prstGeom>
        </p:spPr>
      </p:pic>
      <p:graphicFrame>
        <p:nvGraphicFramePr>
          <p:cNvPr id="5" name="Table 7"/>
          <p:cNvGraphicFramePr>
            <a:graphicFrameLocks noGrp="1"/>
          </p:cNvGraphicFramePr>
          <p:nvPr>
            <p:extLst/>
          </p:nvPr>
        </p:nvGraphicFramePr>
        <p:xfrm>
          <a:off x="251003" y="2066568"/>
          <a:ext cx="9135586" cy="2124648"/>
        </p:xfrm>
        <a:graphic>
          <a:graphicData uri="http://schemas.openxmlformats.org/drawingml/2006/table">
            <a:tbl>
              <a:tblPr firstRow="1" bandRow="1">
                <a:tableStyleId>{BC89EF96-8CEA-46FF-86C4-4CE0E7609802}</a:tableStyleId>
              </a:tblPr>
              <a:tblGrid>
                <a:gridCol w="1525796">
                  <a:extLst>
                    <a:ext uri="{9D8B030D-6E8A-4147-A177-3AD203B41FA5}">
                      <a16:colId xmlns:a16="http://schemas.microsoft.com/office/drawing/2014/main" val="1300730742"/>
                    </a:ext>
                  </a:extLst>
                </a:gridCol>
                <a:gridCol w="3823873">
                  <a:extLst>
                    <a:ext uri="{9D8B030D-6E8A-4147-A177-3AD203B41FA5}">
                      <a16:colId xmlns:a16="http://schemas.microsoft.com/office/drawing/2014/main" val="1192332274"/>
                    </a:ext>
                  </a:extLst>
                </a:gridCol>
                <a:gridCol w="3785917">
                  <a:extLst>
                    <a:ext uri="{9D8B030D-6E8A-4147-A177-3AD203B41FA5}">
                      <a16:colId xmlns:a16="http://schemas.microsoft.com/office/drawing/2014/main" val="2237689672"/>
                    </a:ext>
                  </a:extLst>
                </a:gridCol>
              </a:tblGrid>
              <a:tr h="531162">
                <a:tc>
                  <a:txBody>
                    <a:bodyPr/>
                    <a:lstStyle/>
                    <a:p>
                      <a:endParaRPr lang="nl-NL" sz="2400" dirty="0"/>
                    </a:p>
                  </a:txBody>
                  <a:tcPr marL="50353" marR="50353" marT="25175" marB="25175"/>
                </a:tc>
                <a:tc>
                  <a:txBody>
                    <a:bodyPr/>
                    <a:lstStyle/>
                    <a:p>
                      <a:r>
                        <a:rPr lang="nl-NL" sz="2400" dirty="0"/>
                        <a:t>Grunt</a:t>
                      </a:r>
                    </a:p>
                  </a:txBody>
                  <a:tcPr marL="50353" marR="50353" marT="25175" marB="25175"/>
                </a:tc>
                <a:tc>
                  <a:txBody>
                    <a:bodyPr/>
                    <a:lstStyle/>
                    <a:p>
                      <a:r>
                        <a:rPr lang="nl-NL" sz="2400" dirty="0"/>
                        <a:t>Gulp</a:t>
                      </a:r>
                    </a:p>
                  </a:txBody>
                  <a:tcPr marL="50353" marR="50353" marT="25175" marB="25175"/>
                </a:tc>
                <a:extLst>
                  <a:ext uri="{0D108BD9-81ED-4DB2-BD59-A6C34878D82A}">
                    <a16:rowId xmlns:a16="http://schemas.microsoft.com/office/drawing/2014/main" val="2549566733"/>
                  </a:ext>
                </a:extLst>
              </a:tr>
              <a:tr h="531162">
                <a:tc>
                  <a:txBody>
                    <a:bodyPr/>
                    <a:lstStyle/>
                    <a:p>
                      <a:r>
                        <a:rPr lang="nl-NL" sz="2400" dirty="0"/>
                        <a:t>Plugins</a:t>
                      </a:r>
                    </a:p>
                  </a:txBody>
                  <a:tcPr marL="50353" marR="50353" marT="25175" marB="25175"/>
                </a:tc>
                <a:tc>
                  <a:txBody>
                    <a:bodyPr/>
                    <a:lstStyle/>
                    <a:p>
                      <a:r>
                        <a:rPr lang="nl-NL" sz="2400" dirty="0"/>
                        <a:t>5500 results for </a:t>
                      </a:r>
                      <a:r>
                        <a:rPr lang="nl-NL" sz="2400" dirty="0">
                          <a:hlinkClick r:id="rId4"/>
                        </a:rPr>
                        <a:t>‘grunt’</a:t>
                      </a:r>
                      <a:r>
                        <a:rPr lang="nl-NL" sz="2400" dirty="0"/>
                        <a:t> </a:t>
                      </a:r>
                    </a:p>
                  </a:txBody>
                  <a:tcPr marL="50353" marR="50353" marT="25175" marB="25175"/>
                </a:tc>
                <a:tc>
                  <a:txBody>
                    <a:bodyPr/>
                    <a:lstStyle/>
                    <a:p>
                      <a:r>
                        <a:rPr lang="nl-NL" sz="2400" dirty="0"/>
                        <a:t>2200 results for </a:t>
                      </a:r>
                      <a:r>
                        <a:rPr lang="nl-NL" sz="2400" dirty="0">
                          <a:hlinkClick r:id="rId5"/>
                        </a:rPr>
                        <a:t>‘gulp’</a:t>
                      </a:r>
                      <a:r>
                        <a:rPr lang="nl-NL" sz="2400" dirty="0"/>
                        <a:t> </a:t>
                      </a:r>
                    </a:p>
                  </a:txBody>
                  <a:tcPr marL="50353" marR="50353" marT="25175" marB="25175"/>
                </a:tc>
                <a:extLst>
                  <a:ext uri="{0D108BD9-81ED-4DB2-BD59-A6C34878D82A}">
                    <a16:rowId xmlns:a16="http://schemas.microsoft.com/office/drawing/2014/main" val="2213121336"/>
                  </a:ext>
                </a:extLst>
              </a:tr>
              <a:tr h="531162">
                <a:tc>
                  <a:txBody>
                    <a:bodyPr/>
                    <a:lstStyle/>
                    <a:p>
                      <a:r>
                        <a:rPr lang="en-GB" sz="2400" dirty="0"/>
                        <a:t>Method</a:t>
                      </a:r>
                      <a:endParaRPr lang="nl-NL" sz="2400" dirty="0"/>
                    </a:p>
                  </a:txBody>
                  <a:tcPr marL="50353" marR="50353" marT="25175" marB="25175"/>
                </a:tc>
                <a:tc>
                  <a:txBody>
                    <a:bodyPr/>
                    <a:lstStyle/>
                    <a:p>
                      <a:r>
                        <a:rPr lang="nl-NL" sz="2400" dirty="0"/>
                        <a:t>File copy</a:t>
                      </a:r>
                    </a:p>
                  </a:txBody>
                  <a:tcPr marL="50353" marR="50353" marT="25175" marB="25175"/>
                </a:tc>
                <a:tc>
                  <a:txBody>
                    <a:bodyPr/>
                    <a:lstStyle/>
                    <a:p>
                      <a:r>
                        <a:rPr lang="nl-NL" sz="2400" dirty="0"/>
                        <a:t>Stream</a:t>
                      </a:r>
                    </a:p>
                  </a:txBody>
                  <a:tcPr marL="50353" marR="50353" marT="25175" marB="25175"/>
                </a:tc>
                <a:extLst>
                  <a:ext uri="{0D108BD9-81ED-4DB2-BD59-A6C34878D82A}">
                    <a16:rowId xmlns:a16="http://schemas.microsoft.com/office/drawing/2014/main" val="1621000588"/>
                  </a:ext>
                </a:extLst>
              </a:tr>
              <a:tr h="531162">
                <a:tc>
                  <a:txBody>
                    <a:bodyPr/>
                    <a:lstStyle/>
                    <a:p>
                      <a:endParaRPr lang="nl-NL" sz="2400" dirty="0"/>
                    </a:p>
                  </a:txBody>
                  <a:tcPr marL="50353" marR="50353" marT="25175" marB="25175"/>
                </a:tc>
                <a:tc>
                  <a:txBody>
                    <a:bodyPr/>
                    <a:lstStyle/>
                    <a:p>
                      <a:r>
                        <a:rPr lang="nl-NL" sz="2400" dirty="0"/>
                        <a:t>Configure</a:t>
                      </a:r>
                    </a:p>
                  </a:txBody>
                  <a:tcPr marL="50353" marR="50353" marT="25175" marB="25175"/>
                </a:tc>
                <a:tc>
                  <a:txBody>
                    <a:bodyPr/>
                    <a:lstStyle/>
                    <a:p>
                      <a:r>
                        <a:rPr lang="nl-NL" sz="2400" dirty="0"/>
                        <a:t>Code</a:t>
                      </a:r>
                    </a:p>
                  </a:txBody>
                  <a:tcPr marL="50353" marR="50353" marT="25175" marB="25175"/>
                </a:tc>
                <a:extLst>
                  <a:ext uri="{0D108BD9-81ED-4DB2-BD59-A6C34878D82A}">
                    <a16:rowId xmlns:a16="http://schemas.microsoft.com/office/drawing/2014/main" val="302996849"/>
                  </a:ext>
                </a:extLst>
              </a:tr>
            </a:tbl>
          </a:graphicData>
        </a:graphic>
      </p:graphicFrame>
      <p:pic>
        <p:nvPicPr>
          <p:cNvPr id="6" name="Picture 5"/>
          <p:cNvPicPr>
            <a:picLocks noChangeAspect="1"/>
          </p:cNvPicPr>
          <p:nvPr/>
        </p:nvPicPr>
        <p:blipFill rotWithShape="1">
          <a:blip r:embed="rId6"/>
          <a:srcRect l="17374" t="9548"/>
          <a:stretch/>
        </p:blipFill>
        <p:spPr>
          <a:xfrm>
            <a:off x="284206" y="4176972"/>
            <a:ext cx="6294072" cy="2651585"/>
          </a:xfrm>
          <a:prstGeom prst="rect">
            <a:avLst/>
          </a:prstGeom>
        </p:spPr>
      </p:pic>
      <p:pic>
        <p:nvPicPr>
          <p:cNvPr id="3" name="Picture 2"/>
          <p:cNvPicPr>
            <a:picLocks noChangeAspect="1"/>
          </p:cNvPicPr>
          <p:nvPr/>
        </p:nvPicPr>
        <p:blipFill>
          <a:blip r:embed="rId7"/>
          <a:stretch>
            <a:fillRect/>
          </a:stretch>
        </p:blipFill>
        <p:spPr>
          <a:xfrm>
            <a:off x="10106669" y="226973"/>
            <a:ext cx="1890180" cy="1961778"/>
          </a:xfrm>
          <a:prstGeom prst="rect">
            <a:avLst/>
          </a:prstGeom>
        </p:spPr>
      </p:pic>
      <p:pic>
        <p:nvPicPr>
          <p:cNvPr id="9" name="Picture 8"/>
          <p:cNvPicPr>
            <a:picLocks noChangeAspect="1"/>
          </p:cNvPicPr>
          <p:nvPr/>
        </p:nvPicPr>
        <p:blipFill>
          <a:blip r:embed="rId8"/>
          <a:stretch>
            <a:fillRect/>
          </a:stretch>
        </p:blipFill>
        <p:spPr>
          <a:xfrm>
            <a:off x="6862888" y="365400"/>
            <a:ext cx="1845842" cy="1845842"/>
          </a:xfrm>
          <a:prstGeom prst="rect">
            <a:avLst/>
          </a:prstGeom>
        </p:spPr>
      </p:pic>
      <p:pic>
        <p:nvPicPr>
          <p:cNvPr id="1026" name="Picture 2" descr="https://avatars1.githubusercontent.com/u/2105791?v=3&amp;s=40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467" y="2926012"/>
            <a:ext cx="2254382" cy="22543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10"/>
          <a:stretch>
            <a:fillRect/>
          </a:stretch>
        </p:blipFill>
        <p:spPr>
          <a:xfrm>
            <a:off x="1969765" y="2616325"/>
            <a:ext cx="2460639" cy="2460639"/>
          </a:xfrm>
          <a:prstGeom prst="rect">
            <a:avLst/>
          </a:prstGeom>
        </p:spPr>
      </p:pic>
      <p:pic>
        <p:nvPicPr>
          <p:cNvPr id="11" name="Picture 10"/>
          <p:cNvPicPr>
            <a:picLocks noChangeAspect="1"/>
          </p:cNvPicPr>
          <p:nvPr/>
        </p:nvPicPr>
        <p:blipFill>
          <a:blip r:embed="rId7"/>
          <a:stretch>
            <a:fillRect/>
          </a:stretch>
        </p:blipFill>
        <p:spPr>
          <a:xfrm>
            <a:off x="10094242" y="226973"/>
            <a:ext cx="1890180" cy="1961778"/>
          </a:xfrm>
          <a:prstGeom prst="rect">
            <a:avLst/>
          </a:prstGeom>
        </p:spPr>
      </p:pic>
      <p:pic>
        <p:nvPicPr>
          <p:cNvPr id="12" name="Picture 11"/>
          <p:cNvPicPr>
            <a:picLocks noChangeAspect="1"/>
          </p:cNvPicPr>
          <p:nvPr/>
        </p:nvPicPr>
        <p:blipFill>
          <a:blip r:embed="rId8"/>
          <a:stretch>
            <a:fillRect/>
          </a:stretch>
        </p:blipFill>
        <p:spPr>
          <a:xfrm>
            <a:off x="6850461" y="365400"/>
            <a:ext cx="1845842" cy="1845842"/>
          </a:xfrm>
          <a:prstGeom prst="rect">
            <a:avLst/>
          </a:prstGeom>
        </p:spPr>
      </p:pic>
      <p:pic>
        <p:nvPicPr>
          <p:cNvPr id="13" name="Picture 12"/>
          <p:cNvPicPr>
            <a:picLocks noChangeAspect="1"/>
          </p:cNvPicPr>
          <p:nvPr/>
        </p:nvPicPr>
        <p:blipFill>
          <a:blip r:embed="rId10"/>
          <a:stretch>
            <a:fillRect/>
          </a:stretch>
        </p:blipFill>
        <p:spPr>
          <a:xfrm>
            <a:off x="1990481" y="2616325"/>
            <a:ext cx="2460639" cy="2460639"/>
          </a:xfrm>
          <a:prstGeom prst="rect">
            <a:avLst/>
          </a:prstGeom>
        </p:spPr>
      </p:pic>
      <p:pic>
        <p:nvPicPr>
          <p:cNvPr id="14" name="Picture 13"/>
          <p:cNvPicPr>
            <a:picLocks noChangeAspect="1"/>
          </p:cNvPicPr>
          <p:nvPr/>
        </p:nvPicPr>
        <p:blipFill>
          <a:blip r:embed="rId7"/>
          <a:stretch>
            <a:fillRect/>
          </a:stretch>
        </p:blipFill>
        <p:spPr>
          <a:xfrm>
            <a:off x="10114958" y="226973"/>
            <a:ext cx="1890180" cy="1961778"/>
          </a:xfrm>
          <a:prstGeom prst="rect">
            <a:avLst/>
          </a:prstGeom>
        </p:spPr>
      </p:pic>
      <p:pic>
        <p:nvPicPr>
          <p:cNvPr id="15" name="Picture 14"/>
          <p:cNvPicPr>
            <a:picLocks noChangeAspect="1"/>
          </p:cNvPicPr>
          <p:nvPr/>
        </p:nvPicPr>
        <p:blipFill>
          <a:blip r:embed="rId8"/>
          <a:stretch>
            <a:fillRect/>
          </a:stretch>
        </p:blipFill>
        <p:spPr>
          <a:xfrm>
            <a:off x="6871177" y="365400"/>
            <a:ext cx="1845842" cy="1845842"/>
          </a:xfrm>
          <a:prstGeom prst="rect">
            <a:avLst/>
          </a:prstGeom>
        </p:spPr>
      </p:pic>
    </p:spTree>
    <p:extLst>
      <p:ext uri="{BB962C8B-B14F-4D97-AF65-F5344CB8AC3E}">
        <p14:creationId xmlns:p14="http://schemas.microsoft.com/office/powerpoint/2010/main" val="40107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26"/>
                                        </p:tgtEl>
                                      </p:cBhvr>
                                    </p:animEffect>
                                    <p:set>
                                      <p:cBhvr>
                                        <p:cTn id="10" dur="1" fill="hold">
                                          <p:stCondLst>
                                            <p:cond delay="499"/>
                                          </p:stCondLst>
                                        </p:cTn>
                                        <p:tgtEl>
                                          <p:spTgt spid="1026"/>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2"/>
                                        </p:tgtEl>
                                      </p:cBhvr>
                                    </p:animEffect>
                                    <p:set>
                                      <p:cBhvr>
                                        <p:cTn id="19" dur="1" fill="hold">
                                          <p:stCondLst>
                                            <p:cond delay="499"/>
                                          </p:stCondLst>
                                        </p:cTn>
                                        <p:tgtEl>
                                          <p:spTgt spid="12"/>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2000" fill="hold"/>
                                        <p:tgtEl>
                                          <p:spTgt spid="4"/>
                                        </p:tgtEl>
                                      </p:cBhvr>
                                      <p:by x="50000" y="50000"/>
                                    </p:animScale>
                                  </p:childTnLst>
                                </p:cTn>
                              </p:par>
                              <p:par>
                                <p:cTn id="34" presetID="36" presetClass="path" presetSubtype="0" accel="50000" decel="50000" fill="hold" nodeType="withEffect">
                                  <p:stCondLst>
                                    <p:cond delay="0"/>
                                  </p:stCondLst>
                                  <p:childTnLst>
                                    <p:animMotion origin="layout" path="M -2.19556E-6 2.46482E-6 L -2.19556E-6 0.12505 C -2.19556E-6 0.18111 0.06906 0.25011 0.12497 0.25011 L 0.25007 0.25011 " pathEditMode="relative" rAng="0" ptsTypes="AAAA">
                                      <p:cBhvr>
                                        <p:cTn id="35" dur="2000" fill="hold"/>
                                        <p:tgtEl>
                                          <p:spTgt spid="4"/>
                                        </p:tgtEl>
                                        <p:attrNameLst>
                                          <p:attrName>ppt_x</p:attrName>
                                          <p:attrName>ppt_y</p:attrName>
                                        </p:attrNameLst>
                                      </p:cBhvr>
                                      <p:rCtr x="12497" y="12506"/>
                                    </p:animMotion>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003" y="472926"/>
            <a:ext cx="11889564" cy="1469873"/>
          </a:xfrm>
        </p:spPr>
        <p:txBody>
          <a:bodyPr/>
          <a:lstStyle/>
          <a:p>
            <a:r>
              <a:rPr lang="en-GB" altLang="nl-NL" dirty="0"/>
              <a:t>Build process</a:t>
            </a:r>
            <a:br>
              <a:rPr lang="en-US" dirty="0"/>
            </a:br>
            <a:r>
              <a:rPr lang="en-GB" sz="4000" dirty="0"/>
              <a:t>Gulp</a:t>
            </a:r>
            <a:endParaRPr lang="en-US" sz="4000" dirty="0">
              <a:solidFill>
                <a:srgbClr val="011E4F"/>
              </a:solidFill>
            </a:endParaRPr>
          </a:p>
        </p:txBody>
      </p:sp>
      <p:sp>
        <p:nvSpPr>
          <p:cNvPr id="12" name="Text Placeholder 2"/>
          <p:cNvSpPr txBox="1">
            <a:spLocks/>
          </p:cNvSpPr>
          <p:nvPr/>
        </p:nvSpPr>
        <p:spPr>
          <a:xfrm>
            <a:off x="251003" y="2345134"/>
            <a:ext cx="8127474" cy="235449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dirty="0">
                <a:latin typeface="+mn-lt"/>
              </a:rPr>
              <a:t>1 file</a:t>
            </a:r>
          </a:p>
          <a:p>
            <a:pPr marL="0" indent="0">
              <a:buNone/>
            </a:pPr>
            <a:r>
              <a:rPr lang="en-GB" sz="2800" dirty="0">
                <a:latin typeface="+mn-lt"/>
              </a:rPr>
              <a:t>5 functions</a:t>
            </a:r>
          </a:p>
          <a:p>
            <a:pPr marL="0" indent="0">
              <a:buNone/>
            </a:pPr>
            <a:r>
              <a:rPr lang="en-GB" sz="2800" dirty="0">
                <a:latin typeface="+mn-lt"/>
              </a:rPr>
              <a:t>Runs in </a:t>
            </a:r>
            <a:r>
              <a:rPr lang="en-GB" sz="2800" dirty="0" err="1">
                <a:latin typeface="+mn-lt"/>
              </a:rPr>
              <a:t>Nodejs</a:t>
            </a:r>
            <a:endParaRPr lang="en-GB" sz="2800" dirty="0">
              <a:latin typeface="+mn-lt"/>
            </a:endParaRPr>
          </a:p>
          <a:p>
            <a:pPr marL="0" indent="0">
              <a:buNone/>
            </a:pPr>
            <a:r>
              <a:rPr lang="en-GB" sz="2800" dirty="0">
                <a:latin typeface="+mn-lt"/>
              </a:rPr>
              <a:t>Installed using NPM</a:t>
            </a:r>
          </a:p>
          <a:p>
            <a:pPr marL="0" indent="0" defTabSz="584200" hangingPunct="0">
              <a:lnSpc>
                <a:spcPct val="130000"/>
              </a:lnSpc>
              <a:spcBef>
                <a:spcPts val="0"/>
              </a:spcBef>
              <a:buSzTx/>
              <a:buNone/>
              <a:tabLst>
                <a:tab pos="1371600" algn="l"/>
              </a:tabLst>
            </a:pPr>
            <a:endParaRPr lang="nl-NL" sz="1800" dirty="0">
              <a:solidFill>
                <a:srgbClr val="000000"/>
              </a:solidFill>
              <a:latin typeface="+mn-lt"/>
              <a:sym typeface="Arial"/>
            </a:endParaRPr>
          </a:p>
        </p:txBody>
      </p:sp>
      <p:sp>
        <p:nvSpPr>
          <p:cNvPr id="3" name="Rectangle 2"/>
          <p:cNvSpPr/>
          <p:nvPr/>
        </p:nvSpPr>
        <p:spPr>
          <a:xfrm>
            <a:off x="5426149" y="2489150"/>
            <a:ext cx="6216650" cy="3108543"/>
          </a:xfrm>
          <a:prstGeom prst="rect">
            <a:avLst/>
          </a:prstGeom>
        </p:spPr>
        <p:txBody>
          <a:bodyPr>
            <a:spAutoFit/>
          </a:bodyPr>
          <a:lstStyle/>
          <a:p>
            <a:pPr marL="857250" indent="-857250">
              <a:buFont typeface="Arial" panose="020B0604020202020204" pitchFamily="34" charset="0"/>
              <a:buChar char="•"/>
            </a:pPr>
            <a:r>
              <a:rPr lang="en-GB" altLang="zh-CN" sz="2800" dirty="0"/>
              <a:t>g</a:t>
            </a:r>
            <a:r>
              <a:rPr lang="nl-NL" altLang="zh-CN" sz="2800" dirty="0"/>
              <a:t>ulpfile.js </a:t>
            </a:r>
            <a:r>
              <a:rPr lang="en-GB" altLang="zh-CN" sz="2800" dirty="0"/>
              <a:t>i</a:t>
            </a:r>
            <a:r>
              <a:rPr lang="en-GB" sz="2800" dirty="0"/>
              <a:t>n de project root</a:t>
            </a:r>
          </a:p>
          <a:p>
            <a:pPr marL="857250" indent="-857250">
              <a:buFont typeface="Arial" panose="020B0604020202020204" pitchFamily="34" charset="0"/>
              <a:buChar char="•"/>
            </a:pPr>
            <a:endParaRPr lang="en-GB" sz="2800" dirty="0"/>
          </a:p>
          <a:p>
            <a:pPr marL="857250" indent="-857250">
              <a:buFont typeface="Arial" panose="020B0604020202020204" pitchFamily="34" charset="0"/>
              <a:buChar char="•"/>
            </a:pPr>
            <a:r>
              <a:rPr lang="en-GB" sz="2800" dirty="0"/>
              <a:t>Task</a:t>
            </a:r>
          </a:p>
          <a:p>
            <a:pPr marL="857250" indent="-857250">
              <a:buFont typeface="Arial" panose="020B0604020202020204" pitchFamily="34" charset="0"/>
              <a:buChar char="•"/>
            </a:pPr>
            <a:r>
              <a:rPr lang="en-GB" sz="2800" dirty="0" err="1"/>
              <a:t>Src</a:t>
            </a:r>
            <a:endParaRPr lang="en-GB" sz="2800" dirty="0"/>
          </a:p>
          <a:p>
            <a:pPr marL="857250" indent="-857250">
              <a:buFont typeface="Arial" panose="020B0604020202020204" pitchFamily="34" charset="0"/>
              <a:buChar char="•"/>
            </a:pPr>
            <a:r>
              <a:rPr lang="en-GB" sz="2800" dirty="0"/>
              <a:t>Pipe</a:t>
            </a:r>
          </a:p>
          <a:p>
            <a:pPr marL="857250" indent="-857250">
              <a:buFont typeface="Arial" panose="020B0604020202020204" pitchFamily="34" charset="0"/>
              <a:buChar char="•"/>
            </a:pPr>
            <a:r>
              <a:rPr lang="en-GB" sz="2800" dirty="0" err="1"/>
              <a:t>Dest</a:t>
            </a:r>
            <a:endParaRPr lang="en-GB" sz="2800" dirty="0"/>
          </a:p>
          <a:p>
            <a:pPr marL="857250" indent="-857250">
              <a:buFont typeface="Arial" panose="020B0604020202020204" pitchFamily="34" charset="0"/>
              <a:buChar char="•"/>
            </a:pPr>
            <a:r>
              <a:rPr lang="en-GB" sz="2800" dirty="0"/>
              <a:t>Watch</a:t>
            </a:r>
            <a:endParaRPr lang="nl-NL" sz="2800" dirty="0"/>
          </a:p>
        </p:txBody>
      </p:sp>
    </p:spTree>
    <p:extLst>
      <p:ext uri="{BB962C8B-B14F-4D97-AF65-F5344CB8AC3E}">
        <p14:creationId xmlns:p14="http://schemas.microsoft.com/office/powerpoint/2010/main" val="134230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003" y="472926"/>
            <a:ext cx="11889564" cy="1469873"/>
          </a:xfrm>
        </p:spPr>
        <p:txBody>
          <a:bodyPr/>
          <a:lstStyle/>
          <a:p>
            <a:r>
              <a:rPr lang="en-GB" altLang="nl-NL" dirty="0"/>
              <a:t>Build process</a:t>
            </a:r>
            <a:br>
              <a:rPr lang="en-US" dirty="0"/>
            </a:br>
            <a:r>
              <a:rPr lang="en-GB" sz="4000" dirty="0"/>
              <a:t>Gulp - task</a:t>
            </a:r>
            <a:endParaRPr lang="en-US" sz="4000" dirty="0">
              <a:solidFill>
                <a:srgbClr val="011E4F"/>
              </a:solidFill>
            </a:endParaRPr>
          </a:p>
        </p:txBody>
      </p:sp>
      <p:sp>
        <p:nvSpPr>
          <p:cNvPr id="5" name="Rectangle 1"/>
          <p:cNvSpPr>
            <a:spLocks noChangeArrowheads="1"/>
          </p:cNvSpPr>
          <p:nvPr/>
        </p:nvSpPr>
        <p:spPr bwMode="auto">
          <a:xfrm>
            <a:off x="745629" y="2273127"/>
            <a:ext cx="8856984" cy="2145268"/>
          </a:xfrm>
          <a:prstGeom prst="roundRect">
            <a:avLst/>
          </a:prstGeom>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2000" b="0" i="0" u="none" strike="noStrike" cap="none" normalizeH="0" baseline="0" dirty="0">
                <a:ln>
                  <a:noFill/>
                </a:ln>
                <a:solidFill>
                  <a:srgbClr val="008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2000" b="0" i="0" u="none" strike="noStrike" cap="none" normalizeH="0" baseline="0" dirty="0">
                <a:ln>
                  <a:noFill/>
                </a:ln>
                <a:solidFill>
                  <a:srgbClr val="008000"/>
                </a:solidFill>
                <a:effectLst/>
                <a:latin typeface="Consolas" panose="020B0609020204030204" pitchFamily="49" charset="0"/>
              </a:rPr>
              <a:t>* </a:t>
            </a:r>
            <a:r>
              <a:rPr lang="nl-NL" altLang="nl-NL" sz="2000" dirty="0">
                <a:solidFill>
                  <a:srgbClr val="008000"/>
                </a:solidFill>
                <a:latin typeface="Consolas" panose="020B0609020204030204" pitchFamily="49" charset="0"/>
              </a:rPr>
              <a:t>Copy </a:t>
            </a:r>
            <a:r>
              <a:rPr kumimoji="0" lang="nl-NL" altLang="nl-NL" sz="2000" b="0" i="0" u="none" strike="noStrike" cap="none" normalizeH="0" baseline="0" dirty="0" err="1">
                <a:ln>
                  <a:noFill/>
                </a:ln>
                <a:solidFill>
                  <a:srgbClr val="008000"/>
                </a:solidFill>
                <a:effectLst/>
                <a:latin typeface="Consolas" panose="020B0609020204030204" pitchFamily="49" charset="0"/>
              </a:rPr>
              <a:t>and</a:t>
            </a:r>
            <a:r>
              <a:rPr kumimoji="0" lang="nl-NL" altLang="nl-NL" sz="2000" b="0" i="0" u="none" strike="noStrike" cap="none" normalizeH="0" baseline="0" dirty="0">
                <a:ln>
                  <a:noFill/>
                </a:ln>
                <a:solidFill>
                  <a:srgbClr val="008000"/>
                </a:solidFill>
                <a:effectLst/>
                <a:latin typeface="Consolas" panose="020B0609020204030204" pitchFamily="49" charset="0"/>
              </a:rPr>
              <a:t> </a:t>
            </a:r>
            <a:r>
              <a:rPr lang="nl-NL" altLang="nl-NL" sz="2000" dirty="0" err="1">
                <a:solidFill>
                  <a:srgbClr val="008000"/>
                </a:solidFill>
                <a:latin typeface="Consolas" panose="020B0609020204030204" pitchFamily="49" charset="0"/>
              </a:rPr>
              <a:t>concat</a:t>
            </a:r>
            <a:r>
              <a:rPr lang="nl-NL" altLang="nl-NL" sz="2000" dirty="0">
                <a:solidFill>
                  <a:srgbClr val="008000"/>
                </a:solidFill>
                <a:latin typeface="Consolas" panose="020B0609020204030204" pitchFamily="49" charset="0"/>
              </a:rPr>
              <a:t> </a:t>
            </a:r>
            <a:r>
              <a:rPr lang="nl-NL" altLang="nl-NL" sz="2000" dirty="0" err="1">
                <a:solidFill>
                  <a:srgbClr val="008000"/>
                </a:solidFill>
                <a:latin typeface="Consolas" panose="020B0609020204030204" pitchFamily="49" charset="0"/>
              </a:rPr>
              <a:t>libraries</a:t>
            </a:r>
            <a:r>
              <a:rPr kumimoji="0" lang="nl-NL" altLang="nl-NL" sz="2000" b="0" i="0" u="none" strike="noStrike" cap="none" normalizeH="0" baseline="0" dirty="0">
                <a:ln>
                  <a:noFill/>
                </a:ln>
                <a:solidFill>
                  <a:srgbClr val="008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2000" b="0" i="0" u="none" strike="noStrike" cap="none" normalizeH="0" baseline="0" dirty="0">
                <a:ln>
                  <a:noFill/>
                </a:ln>
                <a:solidFill>
                  <a:srgbClr val="008000"/>
                </a:solidFill>
                <a:effectLst/>
                <a:latin typeface="Consolas" panose="020B0609020204030204" pitchFamily="49" charset="0"/>
              </a:rPr>
              <a:t>* @return {Stream}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2000" b="0" i="0" u="none" strike="noStrike" cap="none" normalizeH="0" baseline="0" dirty="0">
                <a:ln>
                  <a:noFill/>
                </a:ln>
                <a:solidFill>
                  <a:srgbClr val="008000"/>
                </a:solidFill>
                <a:effectLst/>
                <a:latin typeface="Consolas" panose="020B0609020204030204" pitchFamily="49" charset="0"/>
              </a:rPr>
              <a:t>*/</a:t>
            </a:r>
            <a:r>
              <a:rPr kumimoji="0" lang="nl-NL" altLang="nl-NL" sz="2000" b="0" i="0" u="none" strike="noStrike" cap="none" normalizeH="0" baseline="0" dirty="0">
                <a:ln>
                  <a:noFill/>
                </a:ln>
                <a:solidFill>
                  <a:srgbClr val="000000"/>
                </a:solidFill>
                <a:effectLst/>
                <a:latin typeface="Consolas" panose="020B0609020204030204" pitchFamily="49" charset="0"/>
              </a:rPr>
              <a:t> </a:t>
            </a:r>
            <a:br>
              <a:rPr kumimoji="0" lang="nl-NL" altLang="nl-NL" sz="2000" b="0" i="0" u="none" strike="noStrike" cap="none" normalizeH="0" baseline="0" dirty="0">
                <a:ln>
                  <a:noFill/>
                </a:ln>
                <a:solidFill>
                  <a:srgbClr val="000000"/>
                </a:solidFill>
                <a:effectLst/>
                <a:latin typeface="Consolas" panose="020B0609020204030204" pitchFamily="49" charset="0"/>
              </a:rPr>
            </a:br>
            <a:r>
              <a:rPr kumimoji="0" lang="nl-NL" altLang="nl-NL" sz="2000" b="0" i="0" u="none" strike="noStrike" cap="none" normalizeH="0" baseline="0" dirty="0" err="1">
                <a:ln>
                  <a:noFill/>
                </a:ln>
                <a:solidFill>
                  <a:srgbClr val="000000"/>
                </a:solidFill>
                <a:effectLst/>
                <a:latin typeface="Consolas" panose="020B0609020204030204" pitchFamily="49" charset="0"/>
              </a:rPr>
              <a:t>gulp.task</a:t>
            </a:r>
            <a:r>
              <a:rPr kumimoji="0" lang="nl-NL" altLang="nl-NL" sz="2000" b="0" i="0" u="none" strike="noStrike" cap="none" normalizeH="0" baseline="0" dirty="0">
                <a:ln>
                  <a:noFill/>
                </a:ln>
                <a:solidFill>
                  <a:srgbClr val="000000"/>
                </a:solidFill>
                <a:effectLst/>
                <a:latin typeface="Consolas" panose="020B0609020204030204" pitchFamily="49" charset="0"/>
              </a:rPr>
              <a:t>(</a:t>
            </a:r>
            <a:r>
              <a:rPr lang="nl-NL" altLang="nl-NL" sz="2000" b="1" dirty="0">
                <a:solidFill>
                  <a:srgbClr val="A31515"/>
                </a:solidFill>
                <a:latin typeface="Consolas" panose="020B0609020204030204" pitchFamily="49" charset="0"/>
              </a:rPr>
              <a:t>'</a:t>
            </a:r>
            <a:r>
              <a:rPr lang="nl-NL" altLang="nl-NL" sz="2000" b="1" dirty="0" err="1">
                <a:solidFill>
                  <a:srgbClr val="A31515"/>
                </a:solidFill>
                <a:latin typeface="Consolas" panose="020B0609020204030204" pitchFamily="49" charset="0"/>
              </a:rPr>
              <a:t>build-libs</a:t>
            </a:r>
            <a:r>
              <a:rPr kumimoji="0" lang="nl-NL" altLang="nl-NL" sz="2000" b="1" i="0" u="none" strike="noStrike" cap="none" normalizeH="0" baseline="0" dirty="0">
                <a:ln>
                  <a:noFill/>
                </a:ln>
                <a:solidFill>
                  <a:srgbClr val="A31515"/>
                </a:solidFill>
                <a:effectLst/>
                <a:latin typeface="Consolas" panose="020B0609020204030204" pitchFamily="49" charset="0"/>
              </a:rPr>
              <a:t>'</a:t>
            </a:r>
            <a:r>
              <a:rPr kumimoji="0" lang="nl-NL" altLang="nl-NL" sz="2000" b="0" i="0" u="none" strike="noStrike" cap="none" normalizeH="0" baseline="0" dirty="0">
                <a:ln>
                  <a:noFill/>
                </a:ln>
                <a:solidFill>
                  <a:srgbClr val="000000"/>
                </a:solidFill>
                <a:effectLst/>
                <a:latin typeface="Consolas" panose="020B0609020204030204" pitchFamily="49" charset="0"/>
              </a:rPr>
              <a:t>, </a:t>
            </a:r>
            <a:r>
              <a:rPr kumimoji="0" lang="nl-NL" altLang="nl-NL" sz="2000" b="0" i="0" u="none" strike="noStrike" cap="none" normalizeH="0" baseline="0" dirty="0" err="1">
                <a:ln>
                  <a:noFill/>
                </a:ln>
                <a:solidFill>
                  <a:srgbClr val="0000FF"/>
                </a:solidFill>
                <a:effectLst/>
                <a:latin typeface="Consolas" panose="020B0609020204030204" pitchFamily="49" charset="0"/>
              </a:rPr>
              <a:t>function</a:t>
            </a:r>
            <a:r>
              <a:rPr kumimoji="0" lang="nl-NL" altLang="nl-NL" sz="2000" b="0" i="0" u="none" strike="noStrike" cap="none" normalizeH="0" baseline="0" dirty="0">
                <a:ln>
                  <a:noFill/>
                </a:ln>
                <a:solidFill>
                  <a:srgbClr val="000000"/>
                </a:solidFill>
                <a:effectLst/>
                <a:latin typeface="Consolas" panose="020B0609020204030204" pitchFamily="49" charset="0"/>
              </a:rPr>
              <a:t> () {</a:t>
            </a:r>
            <a:br>
              <a:rPr kumimoji="0" lang="nl-NL" altLang="nl-NL" sz="2000" b="0" i="0" u="none" strike="noStrike" cap="none" normalizeH="0" baseline="0" dirty="0">
                <a:ln>
                  <a:noFill/>
                </a:ln>
                <a:solidFill>
                  <a:srgbClr val="000000"/>
                </a:solidFill>
                <a:effectLst/>
                <a:latin typeface="Consolas" panose="020B0609020204030204" pitchFamily="49" charset="0"/>
              </a:rPr>
            </a:br>
            <a:r>
              <a:rPr kumimoji="0" lang="nl-NL" altLang="nl-NL" sz="2000" b="0" i="0" u="none" strike="noStrike" cap="none" normalizeH="0" baseline="0" dirty="0">
                <a:ln>
                  <a:noFill/>
                </a:ln>
                <a:solidFill>
                  <a:srgbClr val="000000"/>
                </a:solidFill>
                <a:effectLst/>
                <a:latin typeface="Consolas" panose="020B0609020204030204" pitchFamily="49" charset="0"/>
              </a:rPr>
              <a:t>});</a:t>
            </a:r>
            <a:endParaRPr kumimoji="0" lang="nl-NL" altLang="nl-NL" sz="2000" b="0" i="0" u="none" strike="noStrike" cap="none" normalizeH="0" baseline="0" dirty="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3"/>
          <a:stretch>
            <a:fillRect/>
          </a:stretch>
        </p:blipFill>
        <p:spPr>
          <a:xfrm>
            <a:off x="745629" y="4748723"/>
            <a:ext cx="6673444" cy="440827"/>
          </a:xfrm>
          <a:prstGeom prst="rect">
            <a:avLst/>
          </a:prstGeom>
        </p:spPr>
      </p:pic>
    </p:spTree>
    <p:extLst>
      <p:ext uri="{BB962C8B-B14F-4D97-AF65-F5344CB8AC3E}">
        <p14:creationId xmlns:p14="http://schemas.microsoft.com/office/powerpoint/2010/main" val="87538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003" y="472926"/>
            <a:ext cx="11889564" cy="1469873"/>
          </a:xfrm>
        </p:spPr>
        <p:txBody>
          <a:bodyPr/>
          <a:lstStyle/>
          <a:p>
            <a:r>
              <a:rPr lang="en-GB" altLang="nl-NL" dirty="0"/>
              <a:t>Build process</a:t>
            </a:r>
            <a:br>
              <a:rPr lang="en-US" dirty="0"/>
            </a:br>
            <a:r>
              <a:rPr lang="en-GB" sz="4000" dirty="0"/>
              <a:t>gulp - </a:t>
            </a:r>
            <a:r>
              <a:rPr lang="en-GB" sz="4000" dirty="0" err="1"/>
              <a:t>src</a:t>
            </a:r>
            <a:endParaRPr lang="en-US" sz="4000" dirty="0">
              <a:solidFill>
                <a:srgbClr val="011E4F"/>
              </a:solidFill>
            </a:endParaRPr>
          </a:p>
        </p:txBody>
      </p:sp>
      <p:sp>
        <p:nvSpPr>
          <p:cNvPr id="5" name="Rectangle 1"/>
          <p:cNvSpPr>
            <a:spLocks noChangeArrowheads="1"/>
          </p:cNvSpPr>
          <p:nvPr/>
        </p:nvSpPr>
        <p:spPr bwMode="auto">
          <a:xfrm>
            <a:off x="251003" y="1934861"/>
            <a:ext cx="6831330" cy="2485787"/>
          </a:xfrm>
          <a:prstGeom prst="roundRect">
            <a:avLst/>
          </a:prstGeom>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spAutoFit/>
          </a:bodyPr>
          <a:lstStyle/>
          <a:p>
            <a:pPr lvl="0" defTabSz="914400" eaLnBrk="0" fontAlgn="base">
              <a:lnSpc>
                <a:spcPct val="100000"/>
              </a:lnSpc>
              <a:spcBef>
                <a:spcPct val="0"/>
              </a:spcBef>
              <a:spcAft>
                <a:spcPct val="0"/>
              </a:spcAft>
              <a:tabLst/>
            </a:pPr>
            <a:r>
              <a:rPr lang="nl-NL" altLang="nl-NL" sz="2000" dirty="0">
                <a:solidFill>
                  <a:srgbClr val="008000"/>
                </a:solidFill>
                <a:latin typeface="Consolas" panose="020B0609020204030204" pitchFamily="49" charset="0"/>
              </a:rPr>
              <a:t>/**  </a:t>
            </a:r>
          </a:p>
          <a:p>
            <a:pPr lvl="0" defTabSz="914400" eaLnBrk="0" fontAlgn="base">
              <a:lnSpc>
                <a:spcPct val="100000"/>
              </a:lnSpc>
              <a:spcBef>
                <a:spcPct val="0"/>
              </a:spcBef>
              <a:spcAft>
                <a:spcPct val="0"/>
              </a:spcAft>
              <a:tabLst/>
            </a:pPr>
            <a:r>
              <a:rPr lang="nl-NL" altLang="nl-NL" sz="2000" dirty="0">
                <a:solidFill>
                  <a:srgbClr val="008000"/>
                </a:solidFill>
                <a:latin typeface="Consolas" panose="020B0609020204030204" pitchFamily="49" charset="0"/>
              </a:rPr>
              <a:t>* Copy </a:t>
            </a:r>
            <a:r>
              <a:rPr lang="nl-NL" altLang="nl-NL" sz="2000" dirty="0" err="1">
                <a:solidFill>
                  <a:srgbClr val="008000"/>
                </a:solidFill>
                <a:latin typeface="Consolas" panose="020B0609020204030204" pitchFamily="49" charset="0"/>
              </a:rPr>
              <a:t>and</a:t>
            </a:r>
            <a:r>
              <a:rPr lang="nl-NL" altLang="nl-NL" sz="2000" dirty="0">
                <a:solidFill>
                  <a:srgbClr val="008000"/>
                </a:solidFill>
                <a:latin typeface="Consolas" panose="020B0609020204030204" pitchFamily="49" charset="0"/>
              </a:rPr>
              <a:t> </a:t>
            </a:r>
            <a:r>
              <a:rPr lang="nl-NL" altLang="nl-NL" sz="2000" dirty="0" err="1">
                <a:solidFill>
                  <a:srgbClr val="008000"/>
                </a:solidFill>
                <a:latin typeface="Consolas" panose="020B0609020204030204" pitchFamily="49" charset="0"/>
              </a:rPr>
              <a:t>concat</a:t>
            </a:r>
            <a:r>
              <a:rPr lang="nl-NL" altLang="nl-NL" sz="2000" dirty="0">
                <a:solidFill>
                  <a:srgbClr val="008000"/>
                </a:solidFill>
                <a:latin typeface="Consolas" panose="020B0609020204030204" pitchFamily="49" charset="0"/>
              </a:rPr>
              <a:t> </a:t>
            </a:r>
            <a:r>
              <a:rPr lang="nl-NL" altLang="nl-NL" sz="2000" dirty="0" err="1">
                <a:solidFill>
                  <a:srgbClr val="008000"/>
                </a:solidFill>
                <a:latin typeface="Consolas" panose="020B0609020204030204" pitchFamily="49" charset="0"/>
              </a:rPr>
              <a:t>libraries</a:t>
            </a:r>
            <a:r>
              <a:rPr lang="nl-NL" altLang="nl-NL" sz="2000" dirty="0">
                <a:solidFill>
                  <a:srgbClr val="008000"/>
                </a:solidFill>
                <a:latin typeface="Consolas" panose="020B0609020204030204" pitchFamily="49" charset="0"/>
              </a:rPr>
              <a:t>  </a:t>
            </a:r>
          </a:p>
          <a:p>
            <a:pPr lvl="0" defTabSz="914400" eaLnBrk="0" fontAlgn="base">
              <a:lnSpc>
                <a:spcPct val="100000"/>
              </a:lnSpc>
              <a:spcBef>
                <a:spcPct val="0"/>
              </a:spcBef>
              <a:spcAft>
                <a:spcPct val="0"/>
              </a:spcAft>
              <a:tabLst/>
            </a:pPr>
            <a:r>
              <a:rPr lang="nl-NL" altLang="nl-NL" sz="2000" dirty="0">
                <a:solidFill>
                  <a:srgbClr val="008000"/>
                </a:solidFill>
                <a:latin typeface="Consolas" panose="020B0609020204030204" pitchFamily="49" charset="0"/>
              </a:rPr>
              <a:t>* @return {Stream}  </a:t>
            </a:r>
          </a:p>
          <a:p>
            <a:pPr defTabSz="914400" eaLnBrk="0" fontAlgn="base">
              <a:lnSpc>
                <a:spcPct val="100000"/>
              </a:lnSpc>
              <a:spcBef>
                <a:spcPct val="0"/>
              </a:spcBef>
              <a:spcAft>
                <a:spcPct val="0"/>
              </a:spcAft>
              <a:tabLst/>
            </a:pPr>
            <a:r>
              <a:rPr lang="nl-NL" altLang="nl-NL" sz="2000" dirty="0">
                <a:solidFill>
                  <a:srgbClr val="008000"/>
                </a:solidFill>
                <a:latin typeface="Consolas" panose="020B0609020204030204" pitchFamily="49" charset="0"/>
              </a:rPr>
              <a:t>*/</a:t>
            </a:r>
            <a:r>
              <a:rPr lang="nl-NL" altLang="nl-NL" sz="2000" dirty="0">
                <a:solidFill>
                  <a:srgbClr val="000000"/>
                </a:solidFill>
                <a:latin typeface="Consolas" panose="020B0609020204030204" pitchFamily="49" charset="0"/>
              </a:rPr>
              <a:t> </a:t>
            </a:r>
            <a:br>
              <a:rPr lang="nl-NL" altLang="nl-NL" sz="2000" dirty="0">
                <a:solidFill>
                  <a:srgbClr val="000000"/>
                </a:solidFill>
                <a:latin typeface="Consolas" panose="020B0609020204030204" pitchFamily="49" charset="0"/>
              </a:rPr>
            </a:br>
            <a:r>
              <a:rPr lang="nl-NL" altLang="nl-NL" sz="2000" dirty="0" err="1">
                <a:solidFill>
                  <a:srgbClr val="000000"/>
                </a:solidFill>
                <a:latin typeface="Consolas" panose="020B0609020204030204" pitchFamily="49" charset="0"/>
              </a:rPr>
              <a:t>gulp.task</a:t>
            </a:r>
            <a:r>
              <a:rPr lang="nl-NL" altLang="nl-NL" sz="2000" dirty="0">
                <a:solidFill>
                  <a:srgbClr val="000000"/>
                </a:solidFill>
                <a:latin typeface="Consolas" panose="020B0609020204030204" pitchFamily="49" charset="0"/>
              </a:rPr>
              <a:t>(</a:t>
            </a:r>
            <a:r>
              <a:rPr lang="nl-NL" altLang="nl-NL" sz="2000" b="1" dirty="0">
                <a:solidFill>
                  <a:srgbClr val="A31515"/>
                </a:solidFill>
                <a:latin typeface="Consolas" panose="020B0609020204030204" pitchFamily="49" charset="0"/>
              </a:rPr>
              <a:t>'</a:t>
            </a:r>
            <a:r>
              <a:rPr lang="nl-NL" altLang="nl-NL" sz="2000" b="1" dirty="0" err="1">
                <a:solidFill>
                  <a:srgbClr val="A31515"/>
                </a:solidFill>
                <a:latin typeface="Consolas" panose="020B0609020204030204" pitchFamily="49" charset="0"/>
              </a:rPr>
              <a:t>build-libs</a:t>
            </a:r>
            <a:r>
              <a:rPr lang="nl-NL" altLang="nl-NL" sz="2000" b="1" dirty="0">
                <a:solidFill>
                  <a:srgbClr val="A31515"/>
                </a:solidFill>
                <a:latin typeface="Consolas" panose="020B0609020204030204" pitchFamily="49" charset="0"/>
              </a:rPr>
              <a:t>'</a:t>
            </a:r>
            <a:r>
              <a:rPr lang="nl-NL" altLang="nl-NL" sz="2000" dirty="0">
                <a:solidFill>
                  <a:srgbClr val="000000"/>
                </a:solidFill>
                <a:latin typeface="Consolas" panose="020B0609020204030204" pitchFamily="49" charset="0"/>
              </a:rPr>
              <a:t>, </a:t>
            </a:r>
            <a:r>
              <a:rPr lang="nl-NL" altLang="nl-NL" sz="2000" dirty="0" err="1">
                <a:solidFill>
                  <a:srgbClr val="0000FF"/>
                </a:solidFill>
                <a:latin typeface="Consolas" panose="020B0609020204030204" pitchFamily="49" charset="0"/>
              </a:rPr>
              <a:t>function</a:t>
            </a:r>
            <a:r>
              <a:rPr lang="nl-NL" altLang="nl-NL" sz="2000" dirty="0">
                <a:solidFill>
                  <a:srgbClr val="000000"/>
                </a:solidFill>
                <a:latin typeface="Consolas" panose="020B0609020204030204" pitchFamily="49" charset="0"/>
              </a:rPr>
              <a:t> (</a:t>
            </a:r>
            <a:r>
              <a:rPr lang="nl-NL" altLang="nl-NL" sz="2000" dirty="0" err="1">
                <a:solidFill>
                  <a:srgbClr val="000000"/>
                </a:solidFill>
                <a:latin typeface="Consolas" panose="020B0609020204030204" pitchFamily="49" charset="0"/>
              </a:rPr>
              <a:t>done</a:t>
            </a:r>
            <a:r>
              <a:rPr lang="nl-NL" altLang="nl-NL" sz="2000" dirty="0">
                <a:solidFill>
                  <a:srgbClr val="000000"/>
                </a:solidFill>
                <a:latin typeface="Consolas" panose="020B0609020204030204" pitchFamily="49" charset="0"/>
              </a:rPr>
              <a:t>) { </a:t>
            </a:r>
            <a:r>
              <a:rPr lang="nl-NL" altLang="nl-NL" sz="2000" dirty="0">
                <a:latin typeface="Consolas" panose="020B0609020204030204" pitchFamily="49" charset="0"/>
              </a:rPr>
              <a:t>  </a:t>
            </a:r>
          </a:p>
          <a:p>
            <a:pPr defTabSz="914400" eaLnBrk="0" fontAlgn="base">
              <a:lnSpc>
                <a:spcPct val="100000"/>
              </a:lnSpc>
              <a:spcBef>
                <a:spcPct val="0"/>
              </a:spcBef>
              <a:spcAft>
                <a:spcPct val="0"/>
              </a:spcAft>
              <a:tabLst/>
            </a:pPr>
            <a:r>
              <a:rPr lang="nl-NL" altLang="nl-NL" sz="2000" dirty="0">
                <a:solidFill>
                  <a:srgbClr val="0000FF"/>
                </a:solidFill>
                <a:latin typeface="Consolas" panose="020B0609020204030204" pitchFamily="49" charset="0"/>
              </a:rPr>
              <a:t>	return</a:t>
            </a:r>
            <a:r>
              <a:rPr lang="nl-NL" altLang="nl-NL" sz="2000" dirty="0">
                <a:latin typeface="Consolas" panose="020B0609020204030204" pitchFamily="49" charset="0"/>
              </a:rPr>
              <a:t> </a:t>
            </a:r>
            <a:r>
              <a:rPr lang="nl-NL" altLang="nl-NL" sz="2000" dirty="0" err="1">
                <a:latin typeface="Consolas" panose="020B0609020204030204" pitchFamily="49" charset="0"/>
              </a:rPr>
              <a:t>gulp.src</a:t>
            </a:r>
            <a:r>
              <a:rPr lang="nl-NL" altLang="nl-NL" sz="2000" dirty="0">
                <a:latin typeface="Consolas" panose="020B0609020204030204" pitchFamily="49" charset="0"/>
              </a:rPr>
              <a:t>(</a:t>
            </a:r>
            <a:r>
              <a:rPr lang="nl-NL" altLang="nl-NL" sz="2000" dirty="0">
                <a:solidFill>
                  <a:srgbClr val="A31515"/>
                </a:solidFill>
                <a:latin typeface="Consolas" panose="020B0609020204030204" pitchFamily="49" charset="0"/>
              </a:rPr>
              <a:t>'</a:t>
            </a:r>
            <a:r>
              <a:rPr lang="nl-NL" altLang="nl-NL" sz="2000" dirty="0" err="1">
                <a:solidFill>
                  <a:srgbClr val="A31515"/>
                </a:solidFill>
                <a:latin typeface="Consolas" panose="020B0609020204030204" pitchFamily="49" charset="0"/>
              </a:rPr>
              <a:t>libs</a:t>
            </a:r>
            <a:r>
              <a:rPr lang="nl-NL" altLang="nl-NL" sz="2000" dirty="0">
                <a:solidFill>
                  <a:srgbClr val="A31515"/>
                </a:solidFill>
                <a:latin typeface="Consolas" panose="020B0609020204030204" pitchFamily="49" charset="0"/>
              </a:rPr>
              <a:t>/**/*.</a:t>
            </a:r>
            <a:r>
              <a:rPr lang="nl-NL" altLang="nl-NL" sz="2000" dirty="0" err="1">
                <a:solidFill>
                  <a:srgbClr val="A31515"/>
                </a:solidFill>
                <a:latin typeface="Consolas" panose="020B0609020204030204" pitchFamily="49" charset="0"/>
              </a:rPr>
              <a:t>js</a:t>
            </a:r>
            <a:r>
              <a:rPr lang="nl-NL" altLang="nl-NL" sz="2000" dirty="0">
                <a:solidFill>
                  <a:srgbClr val="A31515"/>
                </a:solidFill>
                <a:latin typeface="Consolas" panose="020B0609020204030204" pitchFamily="49" charset="0"/>
              </a:rPr>
              <a:t>'</a:t>
            </a:r>
            <a:r>
              <a:rPr lang="nl-NL" altLang="nl-NL" sz="2000" dirty="0">
                <a:latin typeface="Consolas" panose="020B0609020204030204" pitchFamily="49" charset="0"/>
              </a:rPr>
              <a:t>) </a:t>
            </a:r>
          </a:p>
          <a:p>
            <a:pPr lvl="0" defTabSz="914400" eaLnBrk="0" fontAlgn="base">
              <a:lnSpc>
                <a:spcPct val="100000"/>
              </a:lnSpc>
              <a:spcBef>
                <a:spcPct val="0"/>
              </a:spcBef>
              <a:spcAft>
                <a:spcPct val="0"/>
              </a:spcAft>
              <a:tabLst/>
            </a:pPr>
            <a:r>
              <a:rPr lang="nl-NL" altLang="nl-NL" sz="2000" dirty="0">
                <a:latin typeface="Consolas" panose="020B0609020204030204" pitchFamily="49" charset="0"/>
              </a:rPr>
              <a:t>});</a:t>
            </a:r>
            <a:endParaRPr lang="nl-NL" altLang="nl-NL" sz="2000" dirty="0">
              <a:solidFill>
                <a:schemeClr val="tx1"/>
              </a:solidFill>
              <a:latin typeface="Arial" panose="020B0604020202020204" pitchFamily="34" charset="0"/>
            </a:endParaRPr>
          </a:p>
        </p:txBody>
      </p:sp>
      <p:sp>
        <p:nvSpPr>
          <p:cNvPr id="3" name="Rectangle 2"/>
          <p:cNvSpPr/>
          <p:nvPr/>
        </p:nvSpPr>
        <p:spPr>
          <a:xfrm>
            <a:off x="529605" y="4865414"/>
            <a:ext cx="1530524" cy="461665"/>
          </a:xfrm>
          <a:prstGeom prst="rect">
            <a:avLst/>
          </a:prstGeom>
        </p:spPr>
        <p:txBody>
          <a:bodyPr wrap="square">
            <a:spAutoFit/>
          </a:bodyPr>
          <a:lstStyle/>
          <a:p>
            <a:r>
              <a:rPr lang="en-GB" sz="2400" dirty="0"/>
              <a:t>* wildcard</a:t>
            </a:r>
            <a:endParaRPr lang="nl-NL" sz="2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373" y="4202200"/>
            <a:ext cx="4994102" cy="2776721"/>
          </a:xfrm>
          <a:prstGeom prst="rect">
            <a:avLst/>
          </a:prstGeom>
        </p:spPr>
      </p:pic>
    </p:spTree>
    <p:extLst>
      <p:ext uri="{BB962C8B-B14F-4D97-AF65-F5344CB8AC3E}">
        <p14:creationId xmlns:p14="http://schemas.microsoft.com/office/powerpoint/2010/main" val="332404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003" y="472926"/>
            <a:ext cx="11889564" cy="1469873"/>
          </a:xfrm>
        </p:spPr>
        <p:txBody>
          <a:bodyPr/>
          <a:lstStyle/>
          <a:p>
            <a:r>
              <a:rPr lang="en-GB" altLang="nl-NL" dirty="0"/>
              <a:t>Build process</a:t>
            </a:r>
            <a:br>
              <a:rPr lang="en-US" dirty="0"/>
            </a:br>
            <a:r>
              <a:rPr lang="en-GB" sz="4000" dirty="0"/>
              <a:t>Gulp - pipe</a:t>
            </a:r>
            <a:endParaRPr lang="en-US" sz="4000" dirty="0">
              <a:solidFill>
                <a:srgbClr val="011E4F"/>
              </a:solidFill>
            </a:endParaRPr>
          </a:p>
        </p:txBody>
      </p:sp>
      <p:sp>
        <p:nvSpPr>
          <p:cNvPr id="5" name="Rectangle 1"/>
          <p:cNvSpPr>
            <a:spLocks noChangeArrowheads="1"/>
          </p:cNvSpPr>
          <p:nvPr/>
        </p:nvSpPr>
        <p:spPr bwMode="auto">
          <a:xfrm>
            <a:off x="251003" y="2006126"/>
            <a:ext cx="7767434" cy="3507360"/>
          </a:xfrm>
          <a:prstGeom prst="roundRect">
            <a:avLst/>
          </a:prstGeom>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spAutoFit/>
          </a:bodyPr>
          <a:lstStyle/>
          <a:p>
            <a:pPr defTabSz="914400" eaLnBrk="0" fontAlgn="base">
              <a:lnSpc>
                <a:spcPct val="100000"/>
              </a:lnSpc>
              <a:spcBef>
                <a:spcPct val="0"/>
              </a:spcBef>
              <a:spcAft>
                <a:spcPct val="0"/>
              </a:spcAft>
              <a:tabLst/>
            </a:pPr>
            <a:r>
              <a:rPr lang="nl-NL" altLang="nl-NL" sz="2000" dirty="0">
                <a:solidFill>
                  <a:srgbClr val="0000FF"/>
                </a:solidFill>
                <a:latin typeface="Consolas" panose="020B0609020204030204" pitchFamily="49" charset="0"/>
              </a:rPr>
              <a:t>var</a:t>
            </a:r>
            <a:r>
              <a:rPr lang="nl-NL" altLang="nl-NL" sz="2000" dirty="0">
                <a:solidFill>
                  <a:srgbClr val="000000"/>
                </a:solidFill>
                <a:latin typeface="Consolas" panose="020B0609020204030204" pitchFamily="49" charset="0"/>
              </a:rPr>
              <a:t> </a:t>
            </a:r>
            <a:r>
              <a:rPr lang="nl-NL" altLang="nl-NL" sz="2000" dirty="0" err="1">
                <a:solidFill>
                  <a:srgbClr val="000000"/>
                </a:solidFill>
                <a:latin typeface="Consolas" panose="020B0609020204030204" pitchFamily="49" charset="0"/>
              </a:rPr>
              <a:t>concat</a:t>
            </a:r>
            <a:r>
              <a:rPr lang="nl-NL" altLang="nl-NL" sz="2000" dirty="0">
                <a:solidFill>
                  <a:srgbClr val="000000"/>
                </a:solidFill>
                <a:latin typeface="Consolas" panose="020B0609020204030204" pitchFamily="49" charset="0"/>
              </a:rPr>
              <a:t> = </a:t>
            </a:r>
            <a:r>
              <a:rPr lang="nl-NL" altLang="nl-NL" sz="2000" dirty="0" err="1">
                <a:solidFill>
                  <a:srgbClr val="000000"/>
                </a:solidFill>
                <a:latin typeface="Consolas" panose="020B0609020204030204" pitchFamily="49" charset="0"/>
              </a:rPr>
              <a:t>require</a:t>
            </a:r>
            <a:r>
              <a:rPr lang="nl-NL" altLang="nl-NL" sz="2000" dirty="0">
                <a:solidFill>
                  <a:srgbClr val="000000"/>
                </a:solidFill>
                <a:latin typeface="Consolas" panose="020B0609020204030204" pitchFamily="49" charset="0"/>
              </a:rPr>
              <a:t>(</a:t>
            </a:r>
            <a:r>
              <a:rPr lang="nl-NL" altLang="nl-NL" sz="2000" dirty="0">
                <a:solidFill>
                  <a:srgbClr val="A31515"/>
                </a:solidFill>
                <a:latin typeface="Consolas" panose="020B0609020204030204" pitchFamily="49" charset="0"/>
              </a:rPr>
              <a:t>'gulp-</a:t>
            </a:r>
            <a:r>
              <a:rPr lang="nl-NL" altLang="nl-NL" sz="2000" dirty="0" err="1">
                <a:solidFill>
                  <a:srgbClr val="A31515"/>
                </a:solidFill>
                <a:latin typeface="Consolas" panose="020B0609020204030204" pitchFamily="49" charset="0"/>
              </a:rPr>
              <a:t>concat</a:t>
            </a:r>
            <a:r>
              <a:rPr lang="nl-NL" altLang="nl-NL" sz="2000" dirty="0">
                <a:solidFill>
                  <a:srgbClr val="A31515"/>
                </a:solidFill>
                <a:latin typeface="Consolas" panose="020B0609020204030204" pitchFamily="49" charset="0"/>
              </a:rPr>
              <a:t>'</a:t>
            </a:r>
            <a:r>
              <a:rPr lang="nl-NL" altLang="nl-NL" sz="2000" dirty="0">
                <a:solidFill>
                  <a:srgbClr val="000000"/>
                </a:solidFill>
                <a:latin typeface="Consolas" panose="020B0609020204030204" pitchFamily="49" charset="0"/>
              </a:rPr>
              <a:t>);</a:t>
            </a:r>
            <a:endParaRPr lang="nl-NL" altLang="nl-NL" sz="2000" dirty="0">
              <a:solidFill>
                <a:srgbClr val="008000"/>
              </a:solidFill>
              <a:latin typeface="Consolas" panose="020B0609020204030204" pitchFamily="49" charset="0"/>
            </a:endParaRPr>
          </a:p>
          <a:p>
            <a:pPr defTabSz="914400" eaLnBrk="0" fontAlgn="base">
              <a:lnSpc>
                <a:spcPct val="100000"/>
              </a:lnSpc>
              <a:spcBef>
                <a:spcPct val="0"/>
              </a:spcBef>
              <a:spcAft>
                <a:spcPct val="0"/>
              </a:spcAft>
              <a:tabLst/>
            </a:pPr>
            <a:endParaRPr lang="nl-NL" altLang="nl-NL" sz="2000" dirty="0">
              <a:solidFill>
                <a:srgbClr val="008000"/>
              </a:solidFill>
              <a:latin typeface="Consolas" panose="020B0609020204030204" pitchFamily="49" charset="0"/>
            </a:endParaRPr>
          </a:p>
          <a:p>
            <a:pPr lvl="0" defTabSz="914400" eaLnBrk="0" fontAlgn="base">
              <a:lnSpc>
                <a:spcPct val="100000"/>
              </a:lnSpc>
              <a:spcBef>
                <a:spcPct val="0"/>
              </a:spcBef>
              <a:spcAft>
                <a:spcPct val="0"/>
              </a:spcAft>
              <a:tabLst/>
            </a:pPr>
            <a:r>
              <a:rPr lang="nl-NL" altLang="nl-NL" sz="2000" dirty="0">
                <a:solidFill>
                  <a:srgbClr val="008000"/>
                </a:solidFill>
                <a:latin typeface="Consolas" panose="020B0609020204030204" pitchFamily="49" charset="0"/>
              </a:rPr>
              <a:t>/**  </a:t>
            </a:r>
          </a:p>
          <a:p>
            <a:pPr lvl="0" defTabSz="914400" eaLnBrk="0" fontAlgn="base">
              <a:lnSpc>
                <a:spcPct val="100000"/>
              </a:lnSpc>
              <a:spcBef>
                <a:spcPct val="0"/>
              </a:spcBef>
              <a:spcAft>
                <a:spcPct val="0"/>
              </a:spcAft>
              <a:tabLst/>
            </a:pPr>
            <a:r>
              <a:rPr lang="nl-NL" altLang="nl-NL" sz="2000" dirty="0">
                <a:solidFill>
                  <a:srgbClr val="008000"/>
                </a:solidFill>
                <a:latin typeface="Consolas" panose="020B0609020204030204" pitchFamily="49" charset="0"/>
              </a:rPr>
              <a:t>* Copy </a:t>
            </a:r>
            <a:r>
              <a:rPr lang="nl-NL" altLang="nl-NL" sz="2000" dirty="0" err="1">
                <a:solidFill>
                  <a:srgbClr val="008000"/>
                </a:solidFill>
                <a:latin typeface="Consolas" panose="020B0609020204030204" pitchFamily="49" charset="0"/>
              </a:rPr>
              <a:t>and</a:t>
            </a:r>
            <a:r>
              <a:rPr lang="nl-NL" altLang="nl-NL" sz="2000" dirty="0">
                <a:solidFill>
                  <a:srgbClr val="008000"/>
                </a:solidFill>
                <a:latin typeface="Consolas" panose="020B0609020204030204" pitchFamily="49" charset="0"/>
              </a:rPr>
              <a:t> </a:t>
            </a:r>
            <a:r>
              <a:rPr lang="nl-NL" altLang="nl-NL" sz="2000" dirty="0" err="1">
                <a:solidFill>
                  <a:srgbClr val="008000"/>
                </a:solidFill>
                <a:latin typeface="Consolas" panose="020B0609020204030204" pitchFamily="49" charset="0"/>
              </a:rPr>
              <a:t>concat</a:t>
            </a:r>
            <a:r>
              <a:rPr lang="nl-NL" altLang="nl-NL" sz="2000" dirty="0">
                <a:solidFill>
                  <a:srgbClr val="008000"/>
                </a:solidFill>
                <a:latin typeface="Consolas" panose="020B0609020204030204" pitchFamily="49" charset="0"/>
              </a:rPr>
              <a:t> </a:t>
            </a:r>
            <a:r>
              <a:rPr lang="nl-NL" altLang="nl-NL" sz="2000" dirty="0" err="1">
                <a:solidFill>
                  <a:srgbClr val="008000"/>
                </a:solidFill>
                <a:latin typeface="Consolas" panose="020B0609020204030204" pitchFamily="49" charset="0"/>
              </a:rPr>
              <a:t>libraries</a:t>
            </a:r>
            <a:r>
              <a:rPr lang="nl-NL" altLang="nl-NL" sz="2000" dirty="0">
                <a:solidFill>
                  <a:srgbClr val="008000"/>
                </a:solidFill>
                <a:latin typeface="Consolas" panose="020B0609020204030204" pitchFamily="49" charset="0"/>
              </a:rPr>
              <a:t>  </a:t>
            </a:r>
          </a:p>
          <a:p>
            <a:pPr lvl="0" defTabSz="914400" eaLnBrk="0" fontAlgn="base">
              <a:lnSpc>
                <a:spcPct val="100000"/>
              </a:lnSpc>
              <a:spcBef>
                <a:spcPct val="0"/>
              </a:spcBef>
              <a:spcAft>
                <a:spcPct val="0"/>
              </a:spcAft>
              <a:tabLst/>
            </a:pPr>
            <a:r>
              <a:rPr lang="nl-NL" altLang="nl-NL" sz="2000" dirty="0">
                <a:solidFill>
                  <a:srgbClr val="008000"/>
                </a:solidFill>
                <a:latin typeface="Consolas" panose="020B0609020204030204" pitchFamily="49" charset="0"/>
              </a:rPr>
              <a:t>* @return {Stream}  </a:t>
            </a:r>
          </a:p>
          <a:p>
            <a:pPr defTabSz="914400" eaLnBrk="0" fontAlgn="base">
              <a:lnSpc>
                <a:spcPct val="100000"/>
              </a:lnSpc>
              <a:spcBef>
                <a:spcPct val="0"/>
              </a:spcBef>
              <a:spcAft>
                <a:spcPct val="0"/>
              </a:spcAft>
              <a:tabLst/>
            </a:pPr>
            <a:r>
              <a:rPr lang="nl-NL" altLang="nl-NL" sz="2000" dirty="0">
                <a:solidFill>
                  <a:srgbClr val="008000"/>
                </a:solidFill>
                <a:latin typeface="Consolas" panose="020B0609020204030204" pitchFamily="49" charset="0"/>
              </a:rPr>
              <a:t>*/</a:t>
            </a:r>
            <a:r>
              <a:rPr lang="nl-NL" altLang="nl-NL" sz="2000" dirty="0">
                <a:solidFill>
                  <a:srgbClr val="000000"/>
                </a:solidFill>
                <a:latin typeface="Consolas" panose="020B0609020204030204" pitchFamily="49" charset="0"/>
              </a:rPr>
              <a:t> </a:t>
            </a:r>
            <a:br>
              <a:rPr lang="nl-NL" altLang="nl-NL" sz="2000" dirty="0">
                <a:solidFill>
                  <a:srgbClr val="000000"/>
                </a:solidFill>
                <a:latin typeface="Consolas" panose="020B0609020204030204" pitchFamily="49" charset="0"/>
              </a:rPr>
            </a:br>
            <a:r>
              <a:rPr lang="nl-NL" altLang="nl-NL" sz="2000" dirty="0" err="1">
                <a:solidFill>
                  <a:srgbClr val="000000"/>
                </a:solidFill>
                <a:latin typeface="Consolas" panose="020B0609020204030204" pitchFamily="49" charset="0"/>
              </a:rPr>
              <a:t>gulp.task</a:t>
            </a:r>
            <a:r>
              <a:rPr lang="nl-NL" altLang="nl-NL" sz="2000" dirty="0">
                <a:solidFill>
                  <a:srgbClr val="000000"/>
                </a:solidFill>
                <a:latin typeface="Consolas" panose="020B0609020204030204" pitchFamily="49" charset="0"/>
              </a:rPr>
              <a:t>(</a:t>
            </a:r>
            <a:r>
              <a:rPr lang="nl-NL" altLang="nl-NL" sz="2000" b="1" dirty="0">
                <a:solidFill>
                  <a:srgbClr val="A31515"/>
                </a:solidFill>
                <a:latin typeface="Consolas" panose="020B0609020204030204" pitchFamily="49" charset="0"/>
              </a:rPr>
              <a:t>'</a:t>
            </a:r>
            <a:r>
              <a:rPr lang="nl-NL" altLang="nl-NL" sz="2000" b="1" dirty="0" err="1">
                <a:solidFill>
                  <a:srgbClr val="A31515"/>
                </a:solidFill>
                <a:latin typeface="Consolas" panose="020B0609020204030204" pitchFamily="49" charset="0"/>
              </a:rPr>
              <a:t>build-libs</a:t>
            </a:r>
            <a:r>
              <a:rPr lang="nl-NL" altLang="nl-NL" sz="2000" b="1" dirty="0">
                <a:solidFill>
                  <a:srgbClr val="A31515"/>
                </a:solidFill>
                <a:latin typeface="Consolas" panose="020B0609020204030204" pitchFamily="49" charset="0"/>
              </a:rPr>
              <a:t>'</a:t>
            </a:r>
            <a:r>
              <a:rPr lang="nl-NL" altLang="nl-NL" sz="2000" dirty="0">
                <a:solidFill>
                  <a:srgbClr val="000000"/>
                </a:solidFill>
                <a:latin typeface="Consolas" panose="020B0609020204030204" pitchFamily="49" charset="0"/>
              </a:rPr>
              <a:t>, </a:t>
            </a:r>
            <a:r>
              <a:rPr lang="nl-NL" altLang="nl-NL" sz="2000" dirty="0" err="1">
                <a:solidFill>
                  <a:srgbClr val="0000FF"/>
                </a:solidFill>
                <a:latin typeface="Consolas" panose="020B0609020204030204" pitchFamily="49" charset="0"/>
              </a:rPr>
              <a:t>function</a:t>
            </a:r>
            <a:r>
              <a:rPr lang="nl-NL" altLang="nl-NL" sz="2000" dirty="0">
                <a:solidFill>
                  <a:srgbClr val="000000"/>
                </a:solidFill>
                <a:latin typeface="Consolas" panose="020B0609020204030204" pitchFamily="49" charset="0"/>
              </a:rPr>
              <a:t> (</a:t>
            </a:r>
            <a:r>
              <a:rPr lang="nl-NL" altLang="nl-NL" sz="2000" dirty="0" err="1">
                <a:solidFill>
                  <a:srgbClr val="000000"/>
                </a:solidFill>
                <a:latin typeface="Consolas" panose="020B0609020204030204" pitchFamily="49" charset="0"/>
              </a:rPr>
              <a:t>done</a:t>
            </a:r>
            <a:r>
              <a:rPr lang="nl-NL" altLang="nl-NL" sz="2000" dirty="0">
                <a:solidFill>
                  <a:srgbClr val="000000"/>
                </a:solidFill>
                <a:latin typeface="Consolas" panose="020B0609020204030204" pitchFamily="49" charset="0"/>
              </a:rPr>
              <a:t>) { </a:t>
            </a:r>
            <a:r>
              <a:rPr lang="nl-NL" altLang="nl-NL" sz="2000" dirty="0">
                <a:latin typeface="Consolas" panose="020B0609020204030204" pitchFamily="49" charset="0"/>
              </a:rPr>
              <a:t>  </a:t>
            </a:r>
          </a:p>
          <a:p>
            <a:pPr defTabSz="914400" eaLnBrk="0" fontAlgn="base">
              <a:lnSpc>
                <a:spcPct val="100000"/>
              </a:lnSpc>
              <a:spcBef>
                <a:spcPct val="0"/>
              </a:spcBef>
              <a:spcAft>
                <a:spcPct val="0"/>
              </a:spcAft>
              <a:tabLst/>
            </a:pPr>
            <a:r>
              <a:rPr lang="nl-NL" altLang="nl-NL" sz="2000" dirty="0">
                <a:solidFill>
                  <a:srgbClr val="0000FF"/>
                </a:solidFill>
                <a:latin typeface="Consolas" panose="020B0609020204030204" pitchFamily="49" charset="0"/>
              </a:rPr>
              <a:t>	return</a:t>
            </a:r>
            <a:r>
              <a:rPr lang="nl-NL" altLang="nl-NL" sz="2000" dirty="0">
                <a:latin typeface="Consolas" panose="020B0609020204030204" pitchFamily="49" charset="0"/>
              </a:rPr>
              <a:t> </a:t>
            </a:r>
            <a:r>
              <a:rPr lang="nl-NL" altLang="nl-NL" sz="2000" dirty="0" err="1">
                <a:latin typeface="Consolas" panose="020B0609020204030204" pitchFamily="49" charset="0"/>
              </a:rPr>
              <a:t>gulp.src</a:t>
            </a:r>
            <a:r>
              <a:rPr lang="nl-NL" altLang="nl-NL" sz="2000" dirty="0">
                <a:latin typeface="Consolas" panose="020B0609020204030204" pitchFamily="49" charset="0"/>
              </a:rPr>
              <a:t>(</a:t>
            </a:r>
            <a:r>
              <a:rPr lang="nl-NL" altLang="nl-NL" sz="2000" dirty="0">
                <a:solidFill>
                  <a:srgbClr val="A31515"/>
                </a:solidFill>
                <a:latin typeface="Consolas" panose="020B0609020204030204" pitchFamily="49" charset="0"/>
              </a:rPr>
              <a:t>'</a:t>
            </a:r>
            <a:r>
              <a:rPr lang="nl-NL" altLang="nl-NL" sz="2000" dirty="0" err="1">
                <a:solidFill>
                  <a:srgbClr val="A31515"/>
                </a:solidFill>
                <a:latin typeface="Consolas" panose="020B0609020204030204" pitchFamily="49" charset="0"/>
              </a:rPr>
              <a:t>libs</a:t>
            </a:r>
            <a:r>
              <a:rPr lang="nl-NL" altLang="nl-NL" sz="2000" dirty="0">
                <a:solidFill>
                  <a:srgbClr val="A31515"/>
                </a:solidFill>
                <a:latin typeface="Consolas" panose="020B0609020204030204" pitchFamily="49" charset="0"/>
              </a:rPr>
              <a:t>/**/*.</a:t>
            </a:r>
            <a:r>
              <a:rPr lang="nl-NL" altLang="nl-NL" sz="2000" dirty="0" err="1">
                <a:solidFill>
                  <a:srgbClr val="A31515"/>
                </a:solidFill>
                <a:latin typeface="Consolas" panose="020B0609020204030204" pitchFamily="49" charset="0"/>
              </a:rPr>
              <a:t>js</a:t>
            </a:r>
            <a:r>
              <a:rPr lang="nl-NL" altLang="nl-NL" sz="2000" dirty="0">
                <a:solidFill>
                  <a:srgbClr val="A31515"/>
                </a:solidFill>
                <a:latin typeface="Consolas" panose="020B0609020204030204" pitchFamily="49" charset="0"/>
              </a:rPr>
              <a:t> '</a:t>
            </a:r>
            <a:r>
              <a:rPr lang="nl-NL" altLang="nl-NL" sz="2000" dirty="0">
                <a:latin typeface="Consolas" panose="020B0609020204030204" pitchFamily="49" charset="0"/>
              </a:rPr>
              <a:t>) </a:t>
            </a:r>
          </a:p>
          <a:p>
            <a:pPr defTabSz="914400" eaLnBrk="0" fontAlgn="base">
              <a:lnSpc>
                <a:spcPct val="100000"/>
              </a:lnSpc>
              <a:spcBef>
                <a:spcPct val="0"/>
              </a:spcBef>
              <a:spcAft>
                <a:spcPct val="0"/>
              </a:spcAft>
              <a:tabLst/>
            </a:pPr>
            <a:r>
              <a:rPr lang="nl-NL" altLang="nl-NL" sz="2000" dirty="0">
                <a:solidFill>
                  <a:srgbClr val="000000"/>
                </a:solidFill>
                <a:latin typeface="Consolas" panose="020B0609020204030204" pitchFamily="49" charset="0"/>
              </a:rPr>
              <a:t>		     .pipe(</a:t>
            </a:r>
            <a:r>
              <a:rPr lang="nl-NL" altLang="nl-NL" sz="2000" dirty="0" err="1">
                <a:solidFill>
                  <a:srgbClr val="000000"/>
                </a:solidFill>
                <a:latin typeface="Consolas" panose="020B0609020204030204" pitchFamily="49" charset="0"/>
              </a:rPr>
              <a:t>concat</a:t>
            </a:r>
            <a:r>
              <a:rPr lang="nl-NL" altLang="nl-NL" sz="2000" dirty="0">
                <a:solidFill>
                  <a:srgbClr val="000000"/>
                </a:solidFill>
                <a:latin typeface="Consolas" panose="020B0609020204030204" pitchFamily="49" charset="0"/>
              </a:rPr>
              <a:t>(</a:t>
            </a:r>
            <a:r>
              <a:rPr lang="nl-NL" altLang="nl-NL" sz="2000" dirty="0">
                <a:solidFill>
                  <a:srgbClr val="A31515"/>
                </a:solidFill>
                <a:latin typeface="Consolas" panose="020B0609020204030204" pitchFamily="49" charset="0"/>
              </a:rPr>
              <a:t>'libs.js'</a:t>
            </a:r>
            <a:r>
              <a:rPr lang="nl-NL" altLang="nl-NL" sz="2000" dirty="0">
                <a:solidFill>
                  <a:srgbClr val="000000"/>
                </a:solidFill>
                <a:latin typeface="Consolas" panose="020B0609020204030204" pitchFamily="49" charset="0"/>
              </a:rPr>
              <a:t>))</a:t>
            </a:r>
            <a:endParaRPr lang="nl-NL" altLang="nl-NL" sz="2000" dirty="0">
              <a:latin typeface="Consolas" panose="020B0609020204030204" pitchFamily="49" charset="0"/>
            </a:endParaRPr>
          </a:p>
          <a:p>
            <a:pPr lvl="0" defTabSz="914400" eaLnBrk="0" fontAlgn="base">
              <a:lnSpc>
                <a:spcPct val="100000"/>
              </a:lnSpc>
              <a:spcBef>
                <a:spcPct val="0"/>
              </a:spcBef>
              <a:spcAft>
                <a:spcPct val="0"/>
              </a:spcAft>
              <a:tabLst/>
            </a:pPr>
            <a:r>
              <a:rPr lang="nl-NL" altLang="nl-NL" sz="2000" dirty="0">
                <a:latin typeface="Consolas" panose="020B0609020204030204" pitchFamily="49" charset="0"/>
              </a:rPr>
              <a:t>});</a:t>
            </a:r>
            <a:endParaRPr lang="nl-NL" altLang="nl-NL" sz="4800" dirty="0">
              <a:solidFill>
                <a:schemeClr val="tx1"/>
              </a:solidFill>
              <a:latin typeface="Arial" panose="020B0604020202020204" pitchFamily="34" charset="0"/>
            </a:endParaRPr>
          </a:p>
        </p:txBody>
      </p:sp>
      <p:sp>
        <p:nvSpPr>
          <p:cNvPr id="7" name="TextBox 6"/>
          <p:cNvSpPr txBox="1"/>
          <p:nvPr/>
        </p:nvSpPr>
        <p:spPr>
          <a:xfrm>
            <a:off x="251004" y="5873526"/>
            <a:ext cx="8271490" cy="523220"/>
          </a:xfrm>
          <a:prstGeom prst="rect">
            <a:avLst/>
          </a:prstGeom>
          <a:noFill/>
        </p:spPr>
        <p:txBody>
          <a:bodyPr wrap="square" rtlCol="0">
            <a:spAutoFit/>
          </a:bodyPr>
          <a:lstStyle/>
          <a:p>
            <a:r>
              <a:rPr lang="en-GB" sz="2800" dirty="0"/>
              <a:t>Use plugins to modify the files in the stream</a:t>
            </a:r>
            <a:endParaRPr lang="nl-NL" sz="4000" dirty="0"/>
          </a:p>
        </p:txBody>
      </p:sp>
    </p:spTree>
    <p:extLst>
      <p:ext uri="{BB962C8B-B14F-4D97-AF65-F5344CB8AC3E}">
        <p14:creationId xmlns:p14="http://schemas.microsoft.com/office/powerpoint/2010/main" val="296753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003" y="472926"/>
            <a:ext cx="11889564" cy="1469873"/>
          </a:xfrm>
        </p:spPr>
        <p:txBody>
          <a:bodyPr/>
          <a:lstStyle/>
          <a:p>
            <a:r>
              <a:rPr lang="en-GB" altLang="nl-NL" dirty="0"/>
              <a:t>Build process</a:t>
            </a:r>
            <a:br>
              <a:rPr lang="en-US" dirty="0"/>
            </a:br>
            <a:r>
              <a:rPr lang="en-GB" sz="4000" dirty="0"/>
              <a:t>Gulp -</a:t>
            </a:r>
            <a:r>
              <a:rPr lang="en-GB" altLang="nl-NL" sz="4000" dirty="0"/>
              <a:t> </a:t>
            </a:r>
            <a:r>
              <a:rPr lang="en-GB" altLang="nl-NL" sz="4000" dirty="0" err="1"/>
              <a:t>Dest</a:t>
            </a:r>
            <a:endParaRPr lang="en-US" sz="4000" dirty="0">
              <a:solidFill>
                <a:srgbClr val="011E4F"/>
              </a:solidFill>
            </a:endParaRPr>
          </a:p>
        </p:txBody>
      </p:sp>
      <p:sp>
        <p:nvSpPr>
          <p:cNvPr id="5" name="Rectangle 1"/>
          <p:cNvSpPr>
            <a:spLocks noChangeArrowheads="1"/>
          </p:cNvSpPr>
          <p:nvPr/>
        </p:nvSpPr>
        <p:spPr bwMode="auto">
          <a:xfrm>
            <a:off x="251003" y="2006126"/>
            <a:ext cx="8856984" cy="3847862"/>
          </a:xfrm>
          <a:prstGeom prst="roundRect">
            <a:avLst/>
          </a:prstGeom>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spAutoFit/>
          </a:bodyPr>
          <a:lstStyle/>
          <a:p>
            <a:pPr defTabSz="914400" eaLnBrk="0" fontAlgn="base">
              <a:lnSpc>
                <a:spcPct val="100000"/>
              </a:lnSpc>
              <a:spcBef>
                <a:spcPct val="0"/>
              </a:spcBef>
              <a:spcAft>
                <a:spcPct val="0"/>
              </a:spcAft>
              <a:tabLst/>
            </a:pPr>
            <a:r>
              <a:rPr lang="nl-NL" altLang="nl-NL" sz="2000" dirty="0">
                <a:solidFill>
                  <a:srgbClr val="0000FF"/>
                </a:solidFill>
                <a:latin typeface="Consolas" panose="020B0609020204030204" pitchFamily="49" charset="0"/>
              </a:rPr>
              <a:t>var</a:t>
            </a:r>
            <a:r>
              <a:rPr lang="nl-NL" altLang="nl-NL" sz="2000" dirty="0">
                <a:solidFill>
                  <a:srgbClr val="000000"/>
                </a:solidFill>
                <a:latin typeface="Consolas" panose="020B0609020204030204" pitchFamily="49" charset="0"/>
              </a:rPr>
              <a:t> </a:t>
            </a:r>
            <a:r>
              <a:rPr lang="nl-NL" altLang="nl-NL" sz="2000" dirty="0" err="1">
                <a:solidFill>
                  <a:srgbClr val="000000"/>
                </a:solidFill>
                <a:latin typeface="Consolas" panose="020B0609020204030204" pitchFamily="49" charset="0"/>
              </a:rPr>
              <a:t>concat</a:t>
            </a:r>
            <a:r>
              <a:rPr lang="nl-NL" altLang="nl-NL" sz="2000" dirty="0">
                <a:solidFill>
                  <a:srgbClr val="000000"/>
                </a:solidFill>
                <a:latin typeface="Consolas" panose="020B0609020204030204" pitchFamily="49" charset="0"/>
              </a:rPr>
              <a:t> = </a:t>
            </a:r>
            <a:r>
              <a:rPr lang="nl-NL" altLang="nl-NL" sz="2000" dirty="0" err="1">
                <a:solidFill>
                  <a:srgbClr val="000000"/>
                </a:solidFill>
                <a:latin typeface="Consolas" panose="020B0609020204030204" pitchFamily="49" charset="0"/>
              </a:rPr>
              <a:t>require</a:t>
            </a:r>
            <a:r>
              <a:rPr lang="nl-NL" altLang="nl-NL" sz="2000" dirty="0">
                <a:solidFill>
                  <a:srgbClr val="000000"/>
                </a:solidFill>
                <a:latin typeface="Consolas" panose="020B0609020204030204" pitchFamily="49" charset="0"/>
              </a:rPr>
              <a:t>(</a:t>
            </a:r>
            <a:r>
              <a:rPr lang="nl-NL" altLang="nl-NL" sz="2000" dirty="0">
                <a:solidFill>
                  <a:srgbClr val="A31515"/>
                </a:solidFill>
                <a:latin typeface="Consolas" panose="020B0609020204030204" pitchFamily="49" charset="0"/>
              </a:rPr>
              <a:t>'gulp-</a:t>
            </a:r>
            <a:r>
              <a:rPr lang="nl-NL" altLang="nl-NL" sz="2000" dirty="0" err="1">
                <a:solidFill>
                  <a:srgbClr val="A31515"/>
                </a:solidFill>
                <a:latin typeface="Consolas" panose="020B0609020204030204" pitchFamily="49" charset="0"/>
              </a:rPr>
              <a:t>concat</a:t>
            </a:r>
            <a:r>
              <a:rPr lang="nl-NL" altLang="nl-NL" sz="2000" dirty="0">
                <a:solidFill>
                  <a:srgbClr val="A31515"/>
                </a:solidFill>
                <a:latin typeface="Consolas" panose="020B0609020204030204" pitchFamily="49" charset="0"/>
              </a:rPr>
              <a:t>'</a:t>
            </a:r>
            <a:r>
              <a:rPr lang="nl-NL" altLang="nl-NL" sz="2000" dirty="0">
                <a:solidFill>
                  <a:srgbClr val="000000"/>
                </a:solidFill>
                <a:latin typeface="Consolas" panose="020B0609020204030204" pitchFamily="49" charset="0"/>
              </a:rPr>
              <a:t>);</a:t>
            </a:r>
            <a:endParaRPr lang="nl-NL" altLang="nl-NL" sz="2000" dirty="0">
              <a:solidFill>
                <a:srgbClr val="008000"/>
              </a:solidFill>
              <a:latin typeface="Consolas" panose="020B0609020204030204" pitchFamily="49" charset="0"/>
            </a:endParaRPr>
          </a:p>
          <a:p>
            <a:pPr defTabSz="914400" eaLnBrk="0" fontAlgn="base">
              <a:lnSpc>
                <a:spcPct val="100000"/>
              </a:lnSpc>
              <a:spcBef>
                <a:spcPct val="0"/>
              </a:spcBef>
              <a:spcAft>
                <a:spcPct val="0"/>
              </a:spcAft>
              <a:tabLst/>
            </a:pPr>
            <a:endParaRPr lang="nl-NL" altLang="nl-NL" sz="2000" dirty="0">
              <a:solidFill>
                <a:srgbClr val="008000"/>
              </a:solidFill>
              <a:latin typeface="Consolas" panose="020B0609020204030204" pitchFamily="49" charset="0"/>
            </a:endParaRPr>
          </a:p>
          <a:p>
            <a:pPr lvl="0" defTabSz="914400" eaLnBrk="0" fontAlgn="base">
              <a:lnSpc>
                <a:spcPct val="100000"/>
              </a:lnSpc>
              <a:spcBef>
                <a:spcPct val="0"/>
              </a:spcBef>
              <a:spcAft>
                <a:spcPct val="0"/>
              </a:spcAft>
              <a:tabLst/>
            </a:pPr>
            <a:r>
              <a:rPr lang="nl-NL" altLang="nl-NL" sz="2000" dirty="0">
                <a:solidFill>
                  <a:srgbClr val="008000"/>
                </a:solidFill>
                <a:latin typeface="Consolas" panose="020B0609020204030204" pitchFamily="49" charset="0"/>
              </a:rPr>
              <a:t>/**  </a:t>
            </a:r>
          </a:p>
          <a:p>
            <a:pPr lvl="0" defTabSz="914400" eaLnBrk="0" fontAlgn="base">
              <a:lnSpc>
                <a:spcPct val="100000"/>
              </a:lnSpc>
              <a:spcBef>
                <a:spcPct val="0"/>
              </a:spcBef>
              <a:spcAft>
                <a:spcPct val="0"/>
              </a:spcAft>
              <a:tabLst/>
            </a:pPr>
            <a:r>
              <a:rPr lang="nl-NL" altLang="nl-NL" sz="2000" dirty="0">
                <a:solidFill>
                  <a:srgbClr val="008000"/>
                </a:solidFill>
                <a:latin typeface="Consolas" panose="020B0609020204030204" pitchFamily="49" charset="0"/>
              </a:rPr>
              <a:t>* Copy </a:t>
            </a:r>
            <a:r>
              <a:rPr lang="nl-NL" altLang="nl-NL" sz="2000" dirty="0" err="1">
                <a:solidFill>
                  <a:srgbClr val="008000"/>
                </a:solidFill>
                <a:latin typeface="Consolas" panose="020B0609020204030204" pitchFamily="49" charset="0"/>
              </a:rPr>
              <a:t>and</a:t>
            </a:r>
            <a:r>
              <a:rPr lang="nl-NL" altLang="nl-NL" sz="2000" dirty="0">
                <a:solidFill>
                  <a:srgbClr val="008000"/>
                </a:solidFill>
                <a:latin typeface="Consolas" panose="020B0609020204030204" pitchFamily="49" charset="0"/>
              </a:rPr>
              <a:t> </a:t>
            </a:r>
            <a:r>
              <a:rPr lang="nl-NL" altLang="nl-NL" sz="2000" dirty="0" err="1">
                <a:solidFill>
                  <a:srgbClr val="008000"/>
                </a:solidFill>
                <a:latin typeface="Consolas" panose="020B0609020204030204" pitchFamily="49" charset="0"/>
              </a:rPr>
              <a:t>concat</a:t>
            </a:r>
            <a:r>
              <a:rPr lang="nl-NL" altLang="nl-NL" sz="2000" dirty="0">
                <a:solidFill>
                  <a:srgbClr val="008000"/>
                </a:solidFill>
                <a:latin typeface="Consolas" panose="020B0609020204030204" pitchFamily="49" charset="0"/>
              </a:rPr>
              <a:t> </a:t>
            </a:r>
            <a:r>
              <a:rPr lang="nl-NL" altLang="nl-NL" sz="2000" dirty="0" err="1">
                <a:solidFill>
                  <a:srgbClr val="008000"/>
                </a:solidFill>
                <a:latin typeface="Consolas" panose="020B0609020204030204" pitchFamily="49" charset="0"/>
              </a:rPr>
              <a:t>libraries</a:t>
            </a:r>
            <a:r>
              <a:rPr lang="nl-NL" altLang="nl-NL" sz="2000" dirty="0">
                <a:solidFill>
                  <a:srgbClr val="008000"/>
                </a:solidFill>
                <a:latin typeface="Consolas" panose="020B0609020204030204" pitchFamily="49" charset="0"/>
              </a:rPr>
              <a:t>  </a:t>
            </a:r>
          </a:p>
          <a:p>
            <a:pPr lvl="0" defTabSz="914400" eaLnBrk="0" fontAlgn="base">
              <a:lnSpc>
                <a:spcPct val="100000"/>
              </a:lnSpc>
              <a:spcBef>
                <a:spcPct val="0"/>
              </a:spcBef>
              <a:spcAft>
                <a:spcPct val="0"/>
              </a:spcAft>
              <a:tabLst/>
            </a:pPr>
            <a:r>
              <a:rPr lang="nl-NL" altLang="nl-NL" sz="2000" dirty="0">
                <a:solidFill>
                  <a:srgbClr val="008000"/>
                </a:solidFill>
                <a:latin typeface="Consolas" panose="020B0609020204030204" pitchFamily="49" charset="0"/>
              </a:rPr>
              <a:t>* @return {Stream}  </a:t>
            </a:r>
          </a:p>
          <a:p>
            <a:pPr defTabSz="914400" eaLnBrk="0" fontAlgn="base">
              <a:lnSpc>
                <a:spcPct val="100000"/>
              </a:lnSpc>
              <a:spcBef>
                <a:spcPct val="0"/>
              </a:spcBef>
              <a:spcAft>
                <a:spcPct val="0"/>
              </a:spcAft>
              <a:tabLst/>
            </a:pPr>
            <a:r>
              <a:rPr lang="nl-NL" altLang="nl-NL" sz="2000" dirty="0">
                <a:solidFill>
                  <a:srgbClr val="008000"/>
                </a:solidFill>
                <a:latin typeface="Consolas" panose="020B0609020204030204" pitchFamily="49" charset="0"/>
              </a:rPr>
              <a:t>*/</a:t>
            </a:r>
            <a:r>
              <a:rPr lang="nl-NL" altLang="nl-NL" sz="2000" dirty="0">
                <a:solidFill>
                  <a:srgbClr val="000000"/>
                </a:solidFill>
                <a:latin typeface="Consolas" panose="020B0609020204030204" pitchFamily="49" charset="0"/>
              </a:rPr>
              <a:t> </a:t>
            </a:r>
            <a:br>
              <a:rPr lang="nl-NL" altLang="nl-NL" sz="2000" dirty="0">
                <a:solidFill>
                  <a:srgbClr val="000000"/>
                </a:solidFill>
                <a:latin typeface="Consolas" panose="020B0609020204030204" pitchFamily="49" charset="0"/>
              </a:rPr>
            </a:br>
            <a:r>
              <a:rPr lang="nl-NL" altLang="nl-NL" sz="2000" dirty="0" err="1">
                <a:solidFill>
                  <a:srgbClr val="000000"/>
                </a:solidFill>
                <a:latin typeface="Consolas" panose="020B0609020204030204" pitchFamily="49" charset="0"/>
              </a:rPr>
              <a:t>gulp.task</a:t>
            </a:r>
            <a:r>
              <a:rPr lang="nl-NL" altLang="nl-NL" sz="2000" dirty="0">
                <a:solidFill>
                  <a:srgbClr val="000000"/>
                </a:solidFill>
                <a:latin typeface="Consolas" panose="020B0609020204030204" pitchFamily="49" charset="0"/>
              </a:rPr>
              <a:t>(</a:t>
            </a:r>
            <a:r>
              <a:rPr lang="nl-NL" altLang="nl-NL" sz="2000" b="1" dirty="0">
                <a:solidFill>
                  <a:srgbClr val="A31515"/>
                </a:solidFill>
                <a:latin typeface="Consolas" panose="020B0609020204030204" pitchFamily="49" charset="0"/>
              </a:rPr>
              <a:t>'</a:t>
            </a:r>
            <a:r>
              <a:rPr lang="nl-NL" altLang="nl-NL" sz="2000" b="1" dirty="0" err="1">
                <a:solidFill>
                  <a:srgbClr val="A31515"/>
                </a:solidFill>
                <a:latin typeface="Consolas" panose="020B0609020204030204" pitchFamily="49" charset="0"/>
              </a:rPr>
              <a:t>build-libs</a:t>
            </a:r>
            <a:r>
              <a:rPr lang="nl-NL" altLang="nl-NL" sz="2000" b="1" dirty="0">
                <a:solidFill>
                  <a:srgbClr val="A31515"/>
                </a:solidFill>
                <a:latin typeface="Consolas" panose="020B0609020204030204" pitchFamily="49" charset="0"/>
              </a:rPr>
              <a:t>'</a:t>
            </a:r>
            <a:r>
              <a:rPr lang="nl-NL" altLang="nl-NL" sz="2000" dirty="0">
                <a:solidFill>
                  <a:srgbClr val="000000"/>
                </a:solidFill>
                <a:latin typeface="Consolas" panose="020B0609020204030204" pitchFamily="49" charset="0"/>
              </a:rPr>
              <a:t>, </a:t>
            </a:r>
            <a:r>
              <a:rPr lang="nl-NL" altLang="nl-NL" sz="2000" dirty="0" err="1">
                <a:solidFill>
                  <a:srgbClr val="0000FF"/>
                </a:solidFill>
                <a:latin typeface="Consolas" panose="020B0609020204030204" pitchFamily="49" charset="0"/>
              </a:rPr>
              <a:t>function</a:t>
            </a:r>
            <a:r>
              <a:rPr lang="nl-NL" altLang="nl-NL" sz="2000" dirty="0">
                <a:solidFill>
                  <a:srgbClr val="000000"/>
                </a:solidFill>
                <a:latin typeface="Consolas" panose="020B0609020204030204" pitchFamily="49" charset="0"/>
              </a:rPr>
              <a:t> () { </a:t>
            </a:r>
            <a:r>
              <a:rPr lang="nl-NL" altLang="nl-NL" sz="2000" dirty="0">
                <a:latin typeface="Consolas" panose="020B0609020204030204" pitchFamily="49" charset="0"/>
              </a:rPr>
              <a:t>  </a:t>
            </a:r>
          </a:p>
          <a:p>
            <a:pPr defTabSz="914400" eaLnBrk="0" fontAlgn="base">
              <a:lnSpc>
                <a:spcPct val="100000"/>
              </a:lnSpc>
              <a:spcBef>
                <a:spcPct val="0"/>
              </a:spcBef>
              <a:spcAft>
                <a:spcPct val="0"/>
              </a:spcAft>
              <a:tabLst/>
            </a:pPr>
            <a:r>
              <a:rPr lang="nl-NL" altLang="nl-NL" sz="2000" dirty="0">
                <a:solidFill>
                  <a:srgbClr val="0000FF"/>
                </a:solidFill>
                <a:latin typeface="Consolas" panose="020B0609020204030204" pitchFamily="49" charset="0"/>
              </a:rPr>
              <a:t>	return</a:t>
            </a:r>
            <a:r>
              <a:rPr lang="nl-NL" altLang="nl-NL" sz="2000" dirty="0">
                <a:latin typeface="Consolas" panose="020B0609020204030204" pitchFamily="49" charset="0"/>
              </a:rPr>
              <a:t> </a:t>
            </a:r>
            <a:r>
              <a:rPr lang="nl-NL" altLang="nl-NL" sz="2000" dirty="0" err="1">
                <a:latin typeface="Consolas" panose="020B0609020204030204" pitchFamily="49" charset="0"/>
              </a:rPr>
              <a:t>gulp.src</a:t>
            </a:r>
            <a:r>
              <a:rPr lang="nl-NL" altLang="nl-NL" sz="2000" dirty="0">
                <a:latin typeface="Consolas" panose="020B0609020204030204" pitchFamily="49" charset="0"/>
              </a:rPr>
              <a:t>(</a:t>
            </a:r>
            <a:r>
              <a:rPr lang="nl-NL" altLang="nl-NL" sz="2000" dirty="0">
                <a:solidFill>
                  <a:srgbClr val="A31515"/>
                </a:solidFill>
                <a:latin typeface="Consolas" panose="020B0609020204030204" pitchFamily="49" charset="0"/>
              </a:rPr>
              <a:t>'</a:t>
            </a:r>
            <a:r>
              <a:rPr lang="nl-NL" altLang="nl-NL" sz="2000" dirty="0" err="1">
                <a:solidFill>
                  <a:srgbClr val="A31515"/>
                </a:solidFill>
                <a:latin typeface="Consolas" panose="020B0609020204030204" pitchFamily="49" charset="0"/>
              </a:rPr>
              <a:t>libs</a:t>
            </a:r>
            <a:r>
              <a:rPr lang="nl-NL" altLang="nl-NL" sz="2000" dirty="0">
                <a:solidFill>
                  <a:srgbClr val="A31515"/>
                </a:solidFill>
                <a:latin typeface="Consolas" panose="020B0609020204030204" pitchFamily="49" charset="0"/>
              </a:rPr>
              <a:t>/**/*.</a:t>
            </a:r>
            <a:r>
              <a:rPr lang="nl-NL" altLang="nl-NL" sz="2000" dirty="0" err="1">
                <a:solidFill>
                  <a:srgbClr val="A31515"/>
                </a:solidFill>
                <a:latin typeface="Consolas" panose="020B0609020204030204" pitchFamily="49" charset="0"/>
              </a:rPr>
              <a:t>js</a:t>
            </a:r>
            <a:r>
              <a:rPr lang="nl-NL" altLang="nl-NL" sz="2000" dirty="0">
                <a:solidFill>
                  <a:srgbClr val="A31515"/>
                </a:solidFill>
                <a:latin typeface="Consolas" panose="020B0609020204030204" pitchFamily="49" charset="0"/>
              </a:rPr>
              <a:t> '</a:t>
            </a:r>
            <a:r>
              <a:rPr lang="nl-NL" altLang="nl-NL" sz="2000" dirty="0">
                <a:latin typeface="Consolas" panose="020B0609020204030204" pitchFamily="49" charset="0"/>
              </a:rPr>
              <a:t>) </a:t>
            </a:r>
          </a:p>
          <a:p>
            <a:pPr defTabSz="914400" eaLnBrk="0" fontAlgn="base">
              <a:lnSpc>
                <a:spcPct val="100000"/>
              </a:lnSpc>
              <a:spcBef>
                <a:spcPct val="0"/>
              </a:spcBef>
              <a:spcAft>
                <a:spcPct val="0"/>
              </a:spcAft>
              <a:tabLst/>
            </a:pPr>
            <a:r>
              <a:rPr lang="nl-NL" altLang="nl-NL" sz="2000" dirty="0">
                <a:solidFill>
                  <a:srgbClr val="000000"/>
                </a:solidFill>
                <a:latin typeface="Consolas" panose="020B0609020204030204" pitchFamily="49" charset="0"/>
              </a:rPr>
              <a:t>		.pipe(</a:t>
            </a:r>
            <a:r>
              <a:rPr lang="nl-NL" altLang="nl-NL" sz="2000" dirty="0" err="1">
                <a:solidFill>
                  <a:srgbClr val="000000"/>
                </a:solidFill>
                <a:latin typeface="Consolas" panose="020B0609020204030204" pitchFamily="49" charset="0"/>
              </a:rPr>
              <a:t>concat</a:t>
            </a:r>
            <a:r>
              <a:rPr lang="nl-NL" altLang="nl-NL" sz="2000" dirty="0">
                <a:solidFill>
                  <a:srgbClr val="000000"/>
                </a:solidFill>
                <a:latin typeface="Consolas" panose="020B0609020204030204" pitchFamily="49" charset="0"/>
              </a:rPr>
              <a:t>(</a:t>
            </a:r>
            <a:r>
              <a:rPr lang="nl-NL" altLang="nl-NL" sz="2000" dirty="0">
                <a:solidFill>
                  <a:srgbClr val="A31515"/>
                </a:solidFill>
                <a:latin typeface="Consolas" panose="020B0609020204030204" pitchFamily="49" charset="0"/>
              </a:rPr>
              <a:t>'libs.js'</a:t>
            </a:r>
            <a:r>
              <a:rPr lang="nl-NL" altLang="nl-NL" sz="2000" dirty="0">
                <a:solidFill>
                  <a:srgbClr val="000000"/>
                </a:solidFill>
                <a:latin typeface="Consolas" panose="020B0609020204030204" pitchFamily="49" charset="0"/>
              </a:rPr>
              <a:t>))</a:t>
            </a:r>
            <a:endParaRPr lang="nl-NL" altLang="nl-NL" sz="2000" dirty="0">
              <a:latin typeface="Consolas" panose="020B0609020204030204" pitchFamily="49" charset="0"/>
            </a:endParaRPr>
          </a:p>
          <a:p>
            <a:pPr defTabSz="914400" eaLnBrk="0" fontAlgn="base">
              <a:lnSpc>
                <a:spcPct val="100000"/>
              </a:lnSpc>
              <a:spcBef>
                <a:spcPct val="0"/>
              </a:spcBef>
              <a:spcAft>
                <a:spcPct val="0"/>
              </a:spcAft>
              <a:tabLst/>
            </a:pPr>
            <a:r>
              <a:rPr lang="nl-NL" altLang="nl-NL" sz="2000" dirty="0">
                <a:latin typeface="Consolas" panose="020B0609020204030204" pitchFamily="49" charset="0"/>
              </a:rPr>
              <a:t>		.pipe(</a:t>
            </a:r>
            <a:r>
              <a:rPr lang="nl-NL" altLang="nl-NL" sz="2000" dirty="0" err="1">
                <a:latin typeface="Consolas" panose="020B0609020204030204" pitchFamily="49" charset="0"/>
              </a:rPr>
              <a:t>gulp.dest</a:t>
            </a:r>
            <a:r>
              <a:rPr lang="nl-NL" altLang="nl-NL" sz="2000" dirty="0">
                <a:latin typeface="Consolas" panose="020B0609020204030204" pitchFamily="49" charset="0"/>
              </a:rPr>
              <a:t>(</a:t>
            </a:r>
            <a:r>
              <a:rPr lang="nl-NL" altLang="nl-NL" sz="2000" dirty="0">
                <a:solidFill>
                  <a:srgbClr val="A31515"/>
                </a:solidFill>
                <a:latin typeface="Consolas" panose="020B0609020204030204" pitchFamily="49" charset="0"/>
              </a:rPr>
              <a:t>'/</a:t>
            </a:r>
            <a:r>
              <a:rPr lang="nl-NL" altLang="nl-NL" sz="2000" dirty="0" err="1">
                <a:solidFill>
                  <a:srgbClr val="A31515"/>
                </a:solidFill>
                <a:latin typeface="Consolas" panose="020B0609020204030204" pitchFamily="49" charset="0"/>
              </a:rPr>
              <a:t>build</a:t>
            </a:r>
            <a:r>
              <a:rPr lang="nl-NL" altLang="nl-NL" sz="2000" dirty="0">
                <a:solidFill>
                  <a:srgbClr val="A31515"/>
                </a:solidFill>
                <a:latin typeface="Consolas" panose="020B0609020204030204" pitchFamily="49" charset="0"/>
              </a:rPr>
              <a:t>'</a:t>
            </a:r>
            <a:r>
              <a:rPr lang="nl-NL" altLang="nl-NL" sz="2000" dirty="0">
                <a:latin typeface="Consolas" panose="020B0609020204030204" pitchFamily="49" charset="0"/>
              </a:rPr>
              <a:t>))</a:t>
            </a:r>
          </a:p>
          <a:p>
            <a:pPr lvl="0" defTabSz="914400" eaLnBrk="0" fontAlgn="base">
              <a:lnSpc>
                <a:spcPct val="100000"/>
              </a:lnSpc>
              <a:spcBef>
                <a:spcPct val="0"/>
              </a:spcBef>
              <a:spcAft>
                <a:spcPct val="0"/>
              </a:spcAft>
              <a:tabLst/>
            </a:pPr>
            <a:r>
              <a:rPr lang="nl-NL" altLang="nl-NL" sz="2000" dirty="0">
                <a:latin typeface="Consolas" panose="020B0609020204030204" pitchFamily="49" charset="0"/>
              </a:rPr>
              <a:t>});</a:t>
            </a:r>
            <a:endParaRPr lang="nl-NL" altLang="nl-NL" sz="4800" dirty="0">
              <a:solidFill>
                <a:schemeClr val="tx1"/>
              </a:solidFill>
              <a:latin typeface="Arial" panose="020B0604020202020204" pitchFamily="34" charset="0"/>
            </a:endParaRPr>
          </a:p>
        </p:txBody>
      </p:sp>
      <p:sp>
        <p:nvSpPr>
          <p:cNvPr id="7" name="TextBox 6"/>
          <p:cNvSpPr txBox="1"/>
          <p:nvPr/>
        </p:nvSpPr>
        <p:spPr>
          <a:xfrm>
            <a:off x="251003" y="5873526"/>
            <a:ext cx="18493739" cy="523220"/>
          </a:xfrm>
          <a:prstGeom prst="rect">
            <a:avLst/>
          </a:prstGeom>
          <a:noFill/>
        </p:spPr>
        <p:txBody>
          <a:bodyPr wrap="square" rtlCol="0">
            <a:spAutoFit/>
          </a:bodyPr>
          <a:lstStyle/>
          <a:p>
            <a:r>
              <a:rPr lang="en-GB" sz="2800" dirty="0"/>
              <a:t>Writes the files in de stream to a destination</a:t>
            </a:r>
            <a:endParaRPr lang="nl-NL" sz="4000" dirty="0"/>
          </a:p>
        </p:txBody>
      </p:sp>
    </p:spTree>
    <p:extLst>
      <p:ext uri="{BB962C8B-B14F-4D97-AF65-F5344CB8AC3E}">
        <p14:creationId xmlns:p14="http://schemas.microsoft.com/office/powerpoint/2010/main" val="242845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003" y="472926"/>
            <a:ext cx="11889564" cy="1469873"/>
          </a:xfrm>
        </p:spPr>
        <p:txBody>
          <a:bodyPr/>
          <a:lstStyle/>
          <a:p>
            <a:r>
              <a:rPr lang="en-GB" altLang="nl-NL" dirty="0"/>
              <a:t>Build process</a:t>
            </a:r>
            <a:br>
              <a:rPr lang="en-US" dirty="0"/>
            </a:br>
            <a:r>
              <a:rPr lang="en-GB" sz="4000" dirty="0"/>
              <a:t>Gulp -</a:t>
            </a:r>
            <a:r>
              <a:rPr lang="en-GB" altLang="nl-NL" sz="4000" dirty="0"/>
              <a:t> Watch</a:t>
            </a:r>
            <a:endParaRPr lang="en-US" sz="4000" dirty="0">
              <a:solidFill>
                <a:srgbClr val="011E4F"/>
              </a:solidFill>
            </a:endParaRPr>
          </a:p>
        </p:txBody>
      </p:sp>
      <p:sp>
        <p:nvSpPr>
          <p:cNvPr id="5" name="Rectangle 1"/>
          <p:cNvSpPr>
            <a:spLocks noChangeArrowheads="1"/>
          </p:cNvSpPr>
          <p:nvPr/>
        </p:nvSpPr>
        <p:spPr bwMode="auto">
          <a:xfrm>
            <a:off x="251003" y="2006126"/>
            <a:ext cx="8856984" cy="2485787"/>
          </a:xfrm>
          <a:prstGeom prst="roundRect">
            <a:avLst/>
          </a:prstGeom>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spAutoFit/>
          </a:bodyPr>
          <a:lstStyle/>
          <a:p>
            <a:pPr lvl="0" defTabSz="914400" eaLnBrk="0" fontAlgn="base" hangingPunct="0">
              <a:spcBef>
                <a:spcPct val="0"/>
              </a:spcBef>
              <a:spcAft>
                <a:spcPct val="0"/>
              </a:spcAft>
            </a:pPr>
            <a:r>
              <a:rPr lang="nl-NL" altLang="nl-NL" sz="2000" dirty="0">
                <a:solidFill>
                  <a:srgbClr val="008000"/>
                </a:solidFill>
                <a:latin typeface="Consolas" panose="020B0609020204030204" pitchFamily="49" charset="0"/>
              </a:rPr>
              <a:t>/**  </a:t>
            </a:r>
          </a:p>
          <a:p>
            <a:pPr lvl="0" defTabSz="914400" eaLnBrk="0" fontAlgn="base" hangingPunct="0">
              <a:spcBef>
                <a:spcPct val="0"/>
              </a:spcBef>
              <a:spcAft>
                <a:spcPct val="0"/>
              </a:spcAft>
            </a:pPr>
            <a:r>
              <a:rPr lang="nl-NL" altLang="nl-NL" sz="2000" dirty="0">
                <a:solidFill>
                  <a:srgbClr val="008000"/>
                </a:solidFill>
                <a:latin typeface="Consolas" panose="020B0609020204030204" pitchFamily="49" charset="0"/>
              </a:rPr>
              <a:t>* </a:t>
            </a:r>
            <a:r>
              <a:rPr lang="nl-NL" altLang="nl-NL" sz="2000" dirty="0" err="1">
                <a:solidFill>
                  <a:srgbClr val="008000"/>
                </a:solidFill>
                <a:latin typeface="Consolas" panose="020B0609020204030204" pitchFamily="49" charset="0"/>
              </a:rPr>
              <a:t>watches</a:t>
            </a:r>
            <a:r>
              <a:rPr lang="nl-NL" altLang="nl-NL" sz="2000" dirty="0">
                <a:solidFill>
                  <a:srgbClr val="008000"/>
                </a:solidFill>
                <a:latin typeface="Consolas" panose="020B0609020204030204" pitchFamily="49" charset="0"/>
              </a:rPr>
              <a:t> </a:t>
            </a:r>
            <a:r>
              <a:rPr lang="nl-NL" altLang="nl-NL" sz="2000" dirty="0" err="1">
                <a:solidFill>
                  <a:srgbClr val="008000"/>
                </a:solidFill>
                <a:latin typeface="Consolas" panose="020B0609020204030204" pitchFamily="49" charset="0"/>
              </a:rPr>
              <a:t>for</a:t>
            </a:r>
            <a:r>
              <a:rPr lang="nl-NL" altLang="nl-NL" sz="2000" dirty="0">
                <a:solidFill>
                  <a:srgbClr val="008000"/>
                </a:solidFill>
                <a:latin typeface="Consolas" panose="020B0609020204030204" pitchFamily="49" charset="0"/>
              </a:rPr>
              <a:t> changes </a:t>
            </a:r>
            <a:r>
              <a:rPr lang="nl-NL" altLang="nl-NL" sz="2000" dirty="0" err="1">
                <a:solidFill>
                  <a:srgbClr val="008000"/>
                </a:solidFill>
                <a:latin typeface="Consolas" panose="020B0609020204030204" pitchFamily="49" charset="0"/>
              </a:rPr>
              <a:t>and</a:t>
            </a:r>
            <a:r>
              <a:rPr lang="nl-NL" altLang="nl-NL" sz="2000" dirty="0">
                <a:solidFill>
                  <a:srgbClr val="008000"/>
                </a:solidFill>
                <a:latin typeface="Consolas" panose="020B0609020204030204" pitchFamily="49" charset="0"/>
              </a:rPr>
              <a:t> </a:t>
            </a:r>
            <a:r>
              <a:rPr lang="nl-NL" altLang="nl-NL" sz="2000" dirty="0" err="1">
                <a:solidFill>
                  <a:srgbClr val="008000"/>
                </a:solidFill>
                <a:latin typeface="Consolas" panose="020B0609020204030204" pitchFamily="49" charset="0"/>
              </a:rPr>
              <a:t>rebuilds</a:t>
            </a:r>
            <a:r>
              <a:rPr lang="nl-NL" altLang="nl-NL" sz="2000" dirty="0">
                <a:solidFill>
                  <a:srgbClr val="008000"/>
                </a:solidFill>
                <a:latin typeface="Consolas" panose="020B0609020204030204" pitchFamily="49" charset="0"/>
              </a:rPr>
              <a:t> </a:t>
            </a:r>
            <a:r>
              <a:rPr lang="nl-NL" altLang="nl-NL" sz="2000" dirty="0" err="1">
                <a:solidFill>
                  <a:srgbClr val="008000"/>
                </a:solidFill>
                <a:latin typeface="Consolas" panose="020B0609020204030204" pitchFamily="49" charset="0"/>
              </a:rPr>
              <a:t>sepecific</a:t>
            </a:r>
            <a:r>
              <a:rPr lang="nl-NL" altLang="nl-NL" sz="2000" dirty="0">
                <a:solidFill>
                  <a:srgbClr val="008000"/>
                </a:solidFill>
                <a:latin typeface="Consolas" panose="020B0609020204030204" pitchFamily="49" charset="0"/>
              </a:rPr>
              <a:t> </a:t>
            </a:r>
            <a:r>
              <a:rPr lang="nl-NL" altLang="nl-NL" sz="2000" dirty="0" err="1">
                <a:solidFill>
                  <a:srgbClr val="008000"/>
                </a:solidFill>
                <a:latin typeface="Consolas" panose="020B0609020204030204" pitchFamily="49" charset="0"/>
              </a:rPr>
              <a:t>parts</a:t>
            </a:r>
            <a:r>
              <a:rPr lang="nl-NL" altLang="nl-NL" sz="2000" dirty="0">
                <a:solidFill>
                  <a:srgbClr val="008000"/>
                </a:solidFill>
                <a:latin typeface="Consolas" panose="020B0609020204030204" pitchFamily="49" charset="0"/>
              </a:rPr>
              <a:t>  </a:t>
            </a:r>
          </a:p>
          <a:p>
            <a:pPr lvl="0" defTabSz="914400" eaLnBrk="0" fontAlgn="base" hangingPunct="0">
              <a:spcBef>
                <a:spcPct val="0"/>
              </a:spcBef>
              <a:spcAft>
                <a:spcPct val="0"/>
              </a:spcAft>
            </a:pPr>
            <a:r>
              <a:rPr lang="nl-NL" altLang="nl-NL" sz="2000" dirty="0">
                <a:solidFill>
                  <a:srgbClr val="008000"/>
                </a:solidFill>
                <a:latin typeface="Consolas" panose="020B0609020204030204" pitchFamily="49" charset="0"/>
              </a:rPr>
              <a:t>* @return {Stream}  </a:t>
            </a:r>
          </a:p>
          <a:p>
            <a:pPr lvl="0" defTabSz="914400" eaLnBrk="0" fontAlgn="base" hangingPunct="0">
              <a:spcBef>
                <a:spcPct val="0"/>
              </a:spcBef>
              <a:spcAft>
                <a:spcPct val="0"/>
              </a:spcAft>
            </a:pPr>
            <a:r>
              <a:rPr lang="nl-NL" altLang="nl-NL" sz="2000" dirty="0">
                <a:solidFill>
                  <a:srgbClr val="008000"/>
                </a:solidFill>
                <a:latin typeface="Consolas" panose="020B0609020204030204" pitchFamily="49" charset="0"/>
              </a:rPr>
              <a:t>*/</a:t>
            </a:r>
            <a:r>
              <a:rPr lang="nl-NL" altLang="nl-NL" sz="2000" dirty="0">
                <a:solidFill>
                  <a:srgbClr val="000000"/>
                </a:solidFill>
                <a:latin typeface="Consolas" panose="020B0609020204030204" pitchFamily="49" charset="0"/>
              </a:rPr>
              <a:t> </a:t>
            </a:r>
          </a:p>
          <a:p>
            <a:pPr lvl="0" defTabSz="914400" eaLnBrk="0" fontAlgn="base" hangingPunct="0">
              <a:spcBef>
                <a:spcPct val="0"/>
              </a:spcBef>
              <a:spcAft>
                <a:spcPct val="0"/>
              </a:spcAft>
            </a:pPr>
            <a:r>
              <a:rPr lang="nl-NL" altLang="nl-NL" sz="2000" dirty="0" err="1">
                <a:solidFill>
                  <a:srgbClr val="000000"/>
                </a:solidFill>
                <a:latin typeface="Consolas" panose="020B0609020204030204" pitchFamily="49" charset="0"/>
              </a:rPr>
              <a:t>gulp.task</a:t>
            </a:r>
            <a:r>
              <a:rPr lang="nl-NL" altLang="nl-NL" sz="2000" dirty="0">
                <a:solidFill>
                  <a:srgbClr val="000000"/>
                </a:solidFill>
                <a:latin typeface="Consolas" panose="020B0609020204030204" pitchFamily="49" charset="0"/>
              </a:rPr>
              <a:t>(</a:t>
            </a:r>
            <a:r>
              <a:rPr lang="nl-NL" altLang="nl-NL" sz="2000" b="1" dirty="0">
                <a:solidFill>
                  <a:srgbClr val="A31515"/>
                </a:solidFill>
                <a:latin typeface="Consolas" panose="020B0609020204030204" pitchFamily="49" charset="0"/>
              </a:rPr>
              <a:t>'</a:t>
            </a:r>
            <a:r>
              <a:rPr lang="nl-NL" altLang="nl-NL" sz="2000" b="1" dirty="0" err="1">
                <a:solidFill>
                  <a:srgbClr val="A31515"/>
                </a:solidFill>
                <a:latin typeface="Consolas" panose="020B0609020204030204" pitchFamily="49" charset="0"/>
              </a:rPr>
              <a:t>watch-libs</a:t>
            </a:r>
            <a:r>
              <a:rPr lang="nl-NL" altLang="nl-NL" sz="2000" b="1" dirty="0">
                <a:solidFill>
                  <a:srgbClr val="A31515"/>
                </a:solidFill>
                <a:latin typeface="Consolas" panose="020B0609020204030204" pitchFamily="49" charset="0"/>
              </a:rPr>
              <a:t>'</a:t>
            </a:r>
            <a:r>
              <a:rPr lang="nl-NL" altLang="nl-NL" sz="2000" dirty="0">
                <a:solidFill>
                  <a:srgbClr val="000000"/>
                </a:solidFill>
                <a:latin typeface="Consolas" panose="020B0609020204030204" pitchFamily="49" charset="0"/>
              </a:rPr>
              <a:t>,[</a:t>
            </a:r>
            <a:r>
              <a:rPr lang="nl-NL" altLang="nl-NL" sz="2000" dirty="0">
                <a:solidFill>
                  <a:srgbClr val="A31515"/>
                </a:solidFill>
                <a:latin typeface="Consolas" panose="020B0609020204030204" pitchFamily="49" charset="0"/>
              </a:rPr>
              <a:t>'</a:t>
            </a:r>
            <a:r>
              <a:rPr lang="nl-NL" altLang="nl-NL" sz="2000" dirty="0" err="1">
                <a:solidFill>
                  <a:srgbClr val="A31515"/>
                </a:solidFill>
                <a:latin typeface="Consolas" panose="020B0609020204030204" pitchFamily="49" charset="0"/>
              </a:rPr>
              <a:t>build-libs</a:t>
            </a:r>
            <a:r>
              <a:rPr lang="nl-NL" altLang="nl-NL" sz="2000" dirty="0">
                <a:solidFill>
                  <a:srgbClr val="A31515"/>
                </a:solidFill>
                <a:latin typeface="Consolas" panose="020B0609020204030204" pitchFamily="49" charset="0"/>
              </a:rPr>
              <a:t>'</a:t>
            </a:r>
            <a:r>
              <a:rPr lang="nl-NL" altLang="nl-NL" sz="2000" dirty="0">
                <a:solidFill>
                  <a:srgbClr val="000000"/>
                </a:solidFill>
                <a:latin typeface="Consolas" panose="020B0609020204030204" pitchFamily="49" charset="0"/>
              </a:rPr>
              <a:t>], </a:t>
            </a:r>
            <a:r>
              <a:rPr lang="nl-NL" altLang="nl-NL" sz="2000" dirty="0" err="1">
                <a:solidFill>
                  <a:srgbClr val="0000FF"/>
                </a:solidFill>
                <a:latin typeface="Consolas" panose="020B0609020204030204" pitchFamily="49" charset="0"/>
              </a:rPr>
              <a:t>function</a:t>
            </a:r>
            <a:r>
              <a:rPr lang="nl-NL" altLang="nl-NL" sz="2000" dirty="0">
                <a:solidFill>
                  <a:srgbClr val="000000"/>
                </a:solidFill>
                <a:latin typeface="Consolas" panose="020B0609020204030204" pitchFamily="49" charset="0"/>
              </a:rPr>
              <a:t> () {</a:t>
            </a:r>
          </a:p>
          <a:p>
            <a:pPr lvl="0" defTabSz="914400" eaLnBrk="0" fontAlgn="base" hangingPunct="0">
              <a:spcBef>
                <a:spcPct val="0"/>
              </a:spcBef>
              <a:spcAft>
                <a:spcPct val="0"/>
              </a:spcAft>
            </a:pPr>
            <a:r>
              <a:rPr lang="nl-NL" altLang="nl-NL" sz="2000" dirty="0">
                <a:solidFill>
                  <a:srgbClr val="000000"/>
                </a:solidFill>
                <a:latin typeface="Consolas" panose="020B0609020204030204" pitchFamily="49" charset="0"/>
              </a:rPr>
              <a:t>     </a:t>
            </a:r>
            <a:r>
              <a:rPr lang="nl-NL" altLang="nl-NL" sz="2000" dirty="0" err="1">
                <a:latin typeface="Consolas" panose="020B0609020204030204" pitchFamily="49" charset="0"/>
              </a:rPr>
              <a:t>gulp.watch</a:t>
            </a:r>
            <a:r>
              <a:rPr lang="nl-NL" altLang="nl-NL" sz="2000" dirty="0">
                <a:latin typeface="Consolas" panose="020B0609020204030204" pitchFamily="49" charset="0"/>
              </a:rPr>
              <a:t>(</a:t>
            </a:r>
            <a:r>
              <a:rPr lang="nl-NL" altLang="nl-NL" sz="2000" dirty="0">
                <a:solidFill>
                  <a:srgbClr val="A31515"/>
                </a:solidFill>
                <a:latin typeface="Consolas" panose="020B0609020204030204" pitchFamily="49" charset="0"/>
              </a:rPr>
              <a:t>'</a:t>
            </a:r>
            <a:r>
              <a:rPr lang="nl-NL" altLang="nl-NL" sz="2000" dirty="0" err="1">
                <a:solidFill>
                  <a:srgbClr val="A31515"/>
                </a:solidFill>
                <a:latin typeface="Consolas" panose="020B0609020204030204" pitchFamily="49" charset="0"/>
              </a:rPr>
              <a:t>libs</a:t>
            </a:r>
            <a:r>
              <a:rPr lang="nl-NL" altLang="nl-NL" sz="2000" dirty="0">
                <a:solidFill>
                  <a:srgbClr val="A31515"/>
                </a:solidFill>
                <a:latin typeface="Consolas" panose="020B0609020204030204" pitchFamily="49" charset="0"/>
              </a:rPr>
              <a:t>/**/*.</a:t>
            </a:r>
            <a:r>
              <a:rPr lang="nl-NL" altLang="nl-NL" sz="2000" dirty="0" err="1">
                <a:solidFill>
                  <a:srgbClr val="A31515"/>
                </a:solidFill>
                <a:latin typeface="Consolas" panose="020B0609020204030204" pitchFamily="49" charset="0"/>
              </a:rPr>
              <a:t>js</a:t>
            </a:r>
            <a:r>
              <a:rPr lang="nl-NL" altLang="nl-NL" sz="2000" dirty="0">
                <a:solidFill>
                  <a:srgbClr val="A31515"/>
                </a:solidFill>
                <a:latin typeface="Consolas" panose="020B0609020204030204" pitchFamily="49" charset="0"/>
              </a:rPr>
              <a:t> '</a:t>
            </a:r>
            <a:r>
              <a:rPr lang="nl-NL" altLang="nl-NL" sz="2000" dirty="0">
                <a:latin typeface="Consolas" panose="020B0609020204030204" pitchFamily="49" charset="0"/>
              </a:rPr>
              <a:t>, </a:t>
            </a:r>
            <a:r>
              <a:rPr lang="nl-NL" altLang="nl-NL" sz="2000" dirty="0">
                <a:solidFill>
                  <a:srgbClr val="000000"/>
                </a:solidFill>
                <a:latin typeface="Consolas" panose="020B0609020204030204" pitchFamily="49" charset="0"/>
              </a:rPr>
              <a:t>[</a:t>
            </a:r>
            <a:r>
              <a:rPr lang="nl-NL" altLang="nl-NL" sz="2000" dirty="0">
                <a:solidFill>
                  <a:srgbClr val="A31515"/>
                </a:solidFill>
                <a:latin typeface="Consolas" panose="020B0609020204030204" pitchFamily="49" charset="0"/>
              </a:rPr>
              <a:t>'</a:t>
            </a:r>
            <a:r>
              <a:rPr lang="nl-NL" altLang="nl-NL" sz="2000" dirty="0" err="1">
                <a:solidFill>
                  <a:srgbClr val="A31515"/>
                </a:solidFill>
                <a:latin typeface="Consolas" panose="020B0609020204030204" pitchFamily="49" charset="0"/>
              </a:rPr>
              <a:t>build-libs</a:t>
            </a:r>
            <a:r>
              <a:rPr lang="nl-NL" altLang="nl-NL" sz="2000" dirty="0">
                <a:solidFill>
                  <a:srgbClr val="A31515"/>
                </a:solidFill>
                <a:latin typeface="Consolas" panose="020B0609020204030204" pitchFamily="49" charset="0"/>
              </a:rPr>
              <a:t>'</a:t>
            </a:r>
            <a:r>
              <a:rPr lang="nl-NL" altLang="nl-NL" sz="2000" dirty="0">
                <a:solidFill>
                  <a:srgbClr val="000000"/>
                </a:solidFill>
                <a:latin typeface="Consolas" panose="020B0609020204030204" pitchFamily="49" charset="0"/>
              </a:rPr>
              <a:t>]); </a:t>
            </a:r>
          </a:p>
          <a:p>
            <a:pPr lvl="0" defTabSz="914400" eaLnBrk="0" fontAlgn="base" hangingPunct="0">
              <a:spcBef>
                <a:spcPct val="0"/>
              </a:spcBef>
              <a:spcAft>
                <a:spcPct val="0"/>
              </a:spcAft>
            </a:pPr>
            <a:r>
              <a:rPr lang="nl-NL" altLang="nl-NL" sz="2000" dirty="0">
                <a:solidFill>
                  <a:srgbClr val="000000"/>
                </a:solidFill>
                <a:latin typeface="Consolas" panose="020B0609020204030204" pitchFamily="49" charset="0"/>
              </a:rPr>
              <a:t>});</a:t>
            </a:r>
            <a:endParaRPr lang="nl-NL" altLang="nl-NL" sz="4800" dirty="0">
              <a:solidFill>
                <a:schemeClr val="tx1"/>
              </a:solidFill>
              <a:latin typeface="Arial" panose="020B0604020202020204" pitchFamily="34" charset="0"/>
            </a:endParaRPr>
          </a:p>
        </p:txBody>
      </p:sp>
      <p:sp>
        <p:nvSpPr>
          <p:cNvPr id="7" name="TextBox 6"/>
          <p:cNvSpPr txBox="1"/>
          <p:nvPr/>
        </p:nvSpPr>
        <p:spPr>
          <a:xfrm>
            <a:off x="251003" y="5081438"/>
            <a:ext cx="9495626" cy="523220"/>
          </a:xfrm>
          <a:prstGeom prst="rect">
            <a:avLst/>
          </a:prstGeom>
          <a:noFill/>
        </p:spPr>
        <p:txBody>
          <a:bodyPr wrap="square" rtlCol="0">
            <a:spAutoFit/>
          </a:bodyPr>
          <a:lstStyle/>
          <a:p>
            <a:r>
              <a:rPr lang="en-GB" sz="2800" dirty="0"/>
              <a:t>Watches</a:t>
            </a:r>
            <a:r>
              <a:rPr lang="en-GB" dirty="0"/>
              <a:t> </a:t>
            </a:r>
            <a:r>
              <a:rPr lang="en-GB" sz="2800" dirty="0"/>
              <a:t>a glob pattern and runs a task if there are changes</a:t>
            </a:r>
            <a:endParaRPr lang="nl-NL" sz="2800" dirty="0"/>
          </a:p>
        </p:txBody>
      </p:sp>
    </p:spTree>
    <p:extLst>
      <p:ext uri="{BB962C8B-B14F-4D97-AF65-F5344CB8AC3E}">
        <p14:creationId xmlns:p14="http://schemas.microsoft.com/office/powerpoint/2010/main" val="123614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6159622" cy="1833836"/>
          </a:xfrm>
        </p:spPr>
        <p:txBody>
          <a:bodyPr/>
          <a:lstStyle/>
          <a:p>
            <a:r>
              <a:rPr lang="en-GB" altLang="nl-NL" dirty="0"/>
              <a:t>Managing packages/</a:t>
            </a:r>
            <a:br>
              <a:rPr lang="en-GB" altLang="nl-NL" dirty="0"/>
            </a:br>
            <a:r>
              <a:rPr lang="en-GB" altLang="nl-NL" dirty="0"/>
              <a:t>Build process</a:t>
            </a:r>
            <a:br>
              <a:rPr lang="en-US" dirty="0"/>
            </a:br>
            <a:r>
              <a:rPr lang="en-US" dirty="0">
                <a:solidFill>
                  <a:srgbClr val="011E4F"/>
                </a:solidFill>
              </a:rPr>
              <a:t>Bower/Gulp – Demo</a:t>
            </a:r>
            <a:endParaRPr lang="en-US" dirty="0"/>
          </a:p>
        </p:txBody>
      </p:sp>
      <p:pic>
        <p:nvPicPr>
          <p:cNvPr id="7"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262" y="-4635"/>
            <a:ext cx="6002214" cy="6999160"/>
          </a:xfrm>
          <a:prstGeom prst="rect">
            <a:avLst/>
          </a:prstGeom>
        </p:spPr>
      </p:pic>
    </p:spTree>
    <p:extLst>
      <p:ext uri="{BB962C8B-B14F-4D97-AF65-F5344CB8AC3E}">
        <p14:creationId xmlns:p14="http://schemas.microsoft.com/office/powerpoint/2010/main" val="321356916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232" y="472927"/>
            <a:ext cx="13080127" cy="5616624"/>
          </a:xfrm>
          <a:prstGeom prst="rect">
            <a:avLst/>
          </a:prstGeom>
        </p:spPr>
      </p:pic>
    </p:spTree>
    <p:extLst>
      <p:ext uri="{BB962C8B-B14F-4D97-AF65-F5344CB8AC3E}">
        <p14:creationId xmlns:p14="http://schemas.microsoft.com/office/powerpoint/2010/main" val="65747090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75" y="832965"/>
            <a:ext cx="12961440" cy="5565659"/>
          </a:xfrm>
          <a:prstGeom prst="rect">
            <a:avLst/>
          </a:prstGeom>
        </p:spPr>
      </p:pic>
    </p:spTree>
    <p:extLst>
      <p:ext uri="{BB962C8B-B14F-4D97-AF65-F5344CB8AC3E}">
        <p14:creationId xmlns:p14="http://schemas.microsoft.com/office/powerpoint/2010/main" val="2069735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003" y="472926"/>
            <a:ext cx="11889564" cy="1469873"/>
          </a:xfrm>
        </p:spPr>
        <p:txBody>
          <a:bodyPr/>
          <a:lstStyle/>
          <a:p>
            <a:r>
              <a:rPr lang="en-GB" altLang="nl-NL" dirty="0"/>
              <a:t>Code Quality</a:t>
            </a:r>
            <a:br>
              <a:rPr lang="en-US" dirty="0"/>
            </a:br>
            <a:r>
              <a:rPr lang="en-GB" altLang="nl-NL" sz="4000" dirty="0"/>
              <a:t>Unit testing</a:t>
            </a:r>
            <a:endParaRPr lang="en-US" sz="4000" dirty="0">
              <a:solidFill>
                <a:srgbClr val="011E4F"/>
              </a:solidFill>
            </a:endParaRPr>
          </a:p>
        </p:txBody>
      </p:sp>
      <p:sp>
        <p:nvSpPr>
          <p:cNvPr id="7" name="TextBox 6"/>
          <p:cNvSpPr txBox="1"/>
          <p:nvPr/>
        </p:nvSpPr>
        <p:spPr>
          <a:xfrm>
            <a:off x="251003" y="2201118"/>
            <a:ext cx="9495626" cy="954107"/>
          </a:xfrm>
          <a:prstGeom prst="rect">
            <a:avLst/>
          </a:prstGeom>
          <a:noFill/>
        </p:spPr>
        <p:txBody>
          <a:bodyPr wrap="square" rtlCol="0">
            <a:spAutoFit/>
          </a:bodyPr>
          <a:lstStyle/>
          <a:p>
            <a:pPr marL="571500" indent="-571500">
              <a:buFont typeface="Arial" panose="020B0604020202020204" pitchFamily="34" charset="0"/>
              <a:buChar char="•"/>
            </a:pPr>
            <a:r>
              <a:rPr lang="en-GB" altLang="nl-NL" sz="2800" dirty="0"/>
              <a:t>Front-end code more and more business logic</a:t>
            </a:r>
          </a:p>
          <a:p>
            <a:pPr marL="571500" indent="-571500">
              <a:buFont typeface="Arial" panose="020B0604020202020204" pitchFamily="34" charset="0"/>
              <a:buChar char="•"/>
            </a:pPr>
            <a:r>
              <a:rPr lang="en-GB" altLang="nl-NL" sz="2800" dirty="0"/>
              <a:t>Mobile apps written in </a:t>
            </a:r>
            <a:r>
              <a:rPr lang="en-GB" altLang="nl-NL" sz="2800" dirty="0" err="1"/>
              <a:t>javascript</a:t>
            </a:r>
            <a:endParaRPr lang="en-GB" altLang="nl-NL" sz="2800" dirty="0"/>
          </a:p>
        </p:txBody>
      </p:sp>
      <p:sp>
        <p:nvSpPr>
          <p:cNvPr id="8" name="TextBox 7"/>
          <p:cNvSpPr txBox="1"/>
          <p:nvPr/>
        </p:nvSpPr>
        <p:spPr>
          <a:xfrm>
            <a:off x="251003" y="3155225"/>
            <a:ext cx="9495626" cy="1815882"/>
          </a:xfrm>
          <a:prstGeom prst="rect">
            <a:avLst/>
          </a:prstGeom>
          <a:noFill/>
        </p:spPr>
        <p:txBody>
          <a:bodyPr wrap="square" rtlCol="0">
            <a:spAutoFit/>
          </a:bodyPr>
          <a:lstStyle/>
          <a:p>
            <a:r>
              <a:rPr lang="en-GB" altLang="nl-NL" sz="2800" dirty="0"/>
              <a:t>Frameworks</a:t>
            </a:r>
          </a:p>
          <a:p>
            <a:pPr marL="571500" indent="-571500">
              <a:buFont typeface="Arial" panose="020B0604020202020204" pitchFamily="34" charset="0"/>
              <a:buChar char="•"/>
            </a:pPr>
            <a:r>
              <a:rPr lang="en-GB" altLang="nl-NL" sz="2800" dirty="0"/>
              <a:t>Test runner: Karma</a:t>
            </a:r>
          </a:p>
          <a:p>
            <a:pPr marL="571500" indent="-571500">
              <a:buFont typeface="Arial" panose="020B0604020202020204" pitchFamily="34" charset="0"/>
              <a:buChar char="•"/>
            </a:pPr>
            <a:r>
              <a:rPr lang="en-GB" altLang="nl-NL" sz="2800" dirty="0"/>
              <a:t>Testing framework: Jasmine</a:t>
            </a:r>
          </a:p>
          <a:p>
            <a:pPr marL="571500" indent="-571500">
              <a:buFont typeface="Arial" panose="020B0604020202020204" pitchFamily="34" charset="0"/>
              <a:buChar char="•"/>
            </a:pPr>
            <a:r>
              <a:rPr lang="en-GB" altLang="nl-NL" sz="2800" dirty="0"/>
              <a:t>Mocking framework: Angular mock</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5830" y="5108769"/>
            <a:ext cx="1631782" cy="1561072"/>
          </a:xfrm>
          <a:prstGeom prst="rect">
            <a:avLst/>
          </a:prstGeom>
        </p:spPr>
      </p:pic>
      <p:pic>
        <p:nvPicPr>
          <p:cNvPr id="10" name="Picture 2" descr="https://avatars1.githubusercontent.com/u/3284117?v=3&amp;s=400"/>
          <p:cNvPicPr>
            <a:picLocks noChangeAspect="1" noChangeArrowheads="1"/>
          </p:cNvPicPr>
          <p:nvPr/>
        </p:nvPicPr>
        <p:blipFill rotWithShape="1">
          <a:blip r:embed="rId4">
            <a:extLst>
              <a:ext uri="{28A0092B-C50C-407E-A947-70E740481C1C}">
                <a14:useLocalDpi xmlns:a14="http://schemas.microsoft.com/office/drawing/2010/main" val="0"/>
              </a:ext>
            </a:extLst>
          </a:blip>
          <a:srcRect l="7959" t="18610" r="7469" b="16280"/>
          <a:stretch/>
        </p:blipFill>
        <p:spPr bwMode="auto">
          <a:xfrm>
            <a:off x="373749" y="5180586"/>
            <a:ext cx="1931656" cy="14871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8037" y="5180586"/>
            <a:ext cx="2520280" cy="1489256"/>
          </a:xfrm>
          <a:prstGeom prst="rect">
            <a:avLst/>
          </a:prstGeom>
        </p:spPr>
      </p:pic>
    </p:spTree>
    <p:extLst>
      <p:ext uri="{BB962C8B-B14F-4D97-AF65-F5344CB8AC3E}">
        <p14:creationId xmlns:p14="http://schemas.microsoft.com/office/powerpoint/2010/main" val="23830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003" y="472926"/>
            <a:ext cx="11889564" cy="1469873"/>
          </a:xfrm>
        </p:spPr>
        <p:txBody>
          <a:bodyPr/>
          <a:lstStyle/>
          <a:p>
            <a:r>
              <a:rPr lang="en-GB" altLang="nl-NL" dirty="0"/>
              <a:t>Code Quality</a:t>
            </a:r>
            <a:br>
              <a:rPr lang="en-US" dirty="0"/>
            </a:br>
            <a:r>
              <a:rPr lang="en-GB" altLang="nl-NL" sz="4000" dirty="0"/>
              <a:t>Unit testing - Karma</a:t>
            </a:r>
            <a:endParaRPr lang="en-US" sz="4000" dirty="0">
              <a:solidFill>
                <a:srgbClr val="011E4F"/>
              </a:solidFill>
            </a:endParaRPr>
          </a:p>
        </p:txBody>
      </p:sp>
      <p:sp>
        <p:nvSpPr>
          <p:cNvPr id="7" name="TextBox 6"/>
          <p:cNvSpPr txBox="1"/>
          <p:nvPr/>
        </p:nvSpPr>
        <p:spPr>
          <a:xfrm>
            <a:off x="251003" y="2201118"/>
            <a:ext cx="9495626" cy="2074414"/>
          </a:xfrm>
          <a:prstGeom prst="rect">
            <a:avLst/>
          </a:prstGeom>
          <a:noFill/>
        </p:spPr>
        <p:txBody>
          <a:bodyPr wrap="square" rtlCol="0">
            <a:spAutoFit/>
          </a:bodyPr>
          <a:lstStyle/>
          <a:p>
            <a:pPr defTabSz="584200" hangingPunct="0">
              <a:lnSpc>
                <a:spcPct val="130000"/>
              </a:lnSpc>
              <a:tabLst>
                <a:tab pos="1371600" algn="l"/>
              </a:tabLst>
            </a:pPr>
            <a:r>
              <a:rPr lang="en-GB" sz="2800" dirty="0"/>
              <a:t>Run your tests automated. </a:t>
            </a:r>
            <a:endParaRPr lang="en-GB" sz="2800" dirty="0">
              <a:solidFill>
                <a:srgbClr val="000000"/>
              </a:solidFill>
              <a:sym typeface="Arial"/>
            </a:endParaRPr>
          </a:p>
          <a:p>
            <a:r>
              <a:rPr lang="en-GB" sz="2800" dirty="0"/>
              <a:t>Almost any browser.</a:t>
            </a:r>
          </a:p>
          <a:p>
            <a:pPr defTabSz="584200" hangingPunct="0">
              <a:lnSpc>
                <a:spcPct val="130000"/>
              </a:lnSpc>
              <a:tabLst>
                <a:tab pos="1371600" algn="l"/>
              </a:tabLst>
            </a:pPr>
            <a:r>
              <a:rPr lang="en-GB" sz="2800" dirty="0"/>
              <a:t>Can be started from Gulp</a:t>
            </a:r>
          </a:p>
          <a:p>
            <a:endParaRPr lang="en-GB" altLang="nl-NL" sz="2800" dirty="0"/>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24954" t="12744" r="26051" b="9256"/>
          <a:stretch/>
        </p:blipFill>
        <p:spPr>
          <a:xfrm>
            <a:off x="5189963" y="4533851"/>
            <a:ext cx="2011643" cy="213505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9845" y="4578807"/>
            <a:ext cx="2134763" cy="2134763"/>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003" y="4577382"/>
            <a:ext cx="2228677" cy="2136188"/>
          </a:xfrm>
          <a:prstGeom prst="rect">
            <a:avLst/>
          </a:prstGeom>
        </p:spPr>
      </p:pic>
      <p:pic>
        <p:nvPicPr>
          <p:cNvPr id="15" name="Picture 2" descr="https://pbs.twimg.com/profile_images/1884362265/phantomjs_400x40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9381" y="4533851"/>
            <a:ext cx="2134816" cy="2134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38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003" y="472926"/>
            <a:ext cx="11889564" cy="1469873"/>
          </a:xfrm>
        </p:spPr>
        <p:txBody>
          <a:bodyPr/>
          <a:lstStyle/>
          <a:p>
            <a:r>
              <a:rPr lang="en-GB" altLang="nl-NL" dirty="0"/>
              <a:t>Code Quality</a:t>
            </a:r>
            <a:br>
              <a:rPr lang="en-US" dirty="0"/>
            </a:br>
            <a:r>
              <a:rPr lang="en-GB" altLang="nl-NL" sz="4000" dirty="0"/>
              <a:t>Unit testing – Jasmine</a:t>
            </a:r>
            <a:endParaRPr lang="en-US" sz="4000" dirty="0">
              <a:solidFill>
                <a:srgbClr val="011E4F"/>
              </a:solidFill>
            </a:endParaRPr>
          </a:p>
        </p:txBody>
      </p:sp>
      <p:sp>
        <p:nvSpPr>
          <p:cNvPr id="7" name="TextBox 6"/>
          <p:cNvSpPr txBox="1"/>
          <p:nvPr/>
        </p:nvSpPr>
        <p:spPr>
          <a:xfrm>
            <a:off x="221727" y="2201118"/>
            <a:ext cx="5924502" cy="2936188"/>
          </a:xfrm>
          <a:prstGeom prst="rect">
            <a:avLst/>
          </a:prstGeom>
          <a:noFill/>
        </p:spPr>
        <p:txBody>
          <a:bodyPr wrap="square" rtlCol="0">
            <a:spAutoFit/>
          </a:bodyPr>
          <a:lstStyle/>
          <a:p>
            <a:r>
              <a:rPr lang="en-GB" sz="2800" dirty="0"/>
              <a:t>BDD </a:t>
            </a:r>
            <a:r>
              <a:rPr lang="en-GB" sz="2800" dirty="0" err="1"/>
              <a:t>Behavior</a:t>
            </a:r>
            <a:r>
              <a:rPr lang="en-GB" sz="2800" dirty="0"/>
              <a:t> Driven Development</a:t>
            </a:r>
          </a:p>
          <a:p>
            <a:endParaRPr lang="en-GB" sz="2800" dirty="0"/>
          </a:p>
          <a:p>
            <a:pPr marL="457200" indent="-457200">
              <a:buFont typeface="Arial" panose="020B0604020202020204" pitchFamily="34" charset="0"/>
              <a:buChar char="•"/>
            </a:pPr>
            <a:r>
              <a:rPr lang="en-GB" sz="2800" dirty="0"/>
              <a:t>describe</a:t>
            </a:r>
          </a:p>
          <a:p>
            <a:pPr marL="457200" indent="-457200">
              <a:buFont typeface="Arial" panose="020B0604020202020204" pitchFamily="34" charset="0"/>
              <a:buChar char="•"/>
            </a:pPr>
            <a:r>
              <a:rPr lang="en-GB" sz="2800" dirty="0" err="1"/>
              <a:t>beforeEach</a:t>
            </a:r>
            <a:endParaRPr lang="en-GB" sz="2800" dirty="0"/>
          </a:p>
          <a:p>
            <a:pPr marL="457200" indent="-457200" defTabSz="584200" hangingPunct="0">
              <a:lnSpc>
                <a:spcPct val="130000"/>
              </a:lnSpc>
              <a:buFont typeface="Arial" panose="020B0604020202020204" pitchFamily="34" charset="0"/>
              <a:buChar char="•"/>
              <a:tabLst>
                <a:tab pos="1371600" algn="l"/>
              </a:tabLst>
            </a:pPr>
            <a:r>
              <a:rPr lang="en-GB" sz="2800" dirty="0"/>
              <a:t>it</a:t>
            </a:r>
          </a:p>
          <a:p>
            <a:pPr marL="457200" indent="-457200" defTabSz="584200" hangingPunct="0">
              <a:lnSpc>
                <a:spcPct val="130000"/>
              </a:lnSpc>
              <a:buFont typeface="Arial" panose="020B0604020202020204" pitchFamily="34" charset="0"/>
              <a:buChar char="•"/>
              <a:tabLst>
                <a:tab pos="1371600" algn="l"/>
              </a:tabLst>
            </a:pPr>
            <a:r>
              <a:rPr lang="en-GB" sz="2800" dirty="0"/>
              <a:t>expect</a:t>
            </a:r>
          </a:p>
        </p:txBody>
      </p:sp>
      <p:sp>
        <p:nvSpPr>
          <p:cNvPr id="11" name="Rectangle 1"/>
          <p:cNvSpPr>
            <a:spLocks noChangeArrowheads="1"/>
          </p:cNvSpPr>
          <p:nvPr/>
        </p:nvSpPr>
        <p:spPr bwMode="auto">
          <a:xfrm>
            <a:off x="3481933" y="3065214"/>
            <a:ext cx="8208912" cy="3166824"/>
          </a:xfrm>
          <a:prstGeom prst="roundRect">
            <a:avLst/>
          </a:prstGeom>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spAutoFit/>
          </a:bodyPr>
          <a:lstStyle/>
          <a:p>
            <a:pPr lvl="0" defTabSz="914400" eaLnBrk="0" fontAlgn="base" hangingPunct="0">
              <a:spcBef>
                <a:spcPct val="0"/>
              </a:spcBef>
              <a:spcAft>
                <a:spcPct val="0"/>
              </a:spcAft>
            </a:pPr>
            <a:r>
              <a:rPr lang="nl-NL" altLang="nl-NL" sz="2000" dirty="0" err="1">
                <a:solidFill>
                  <a:srgbClr val="000000"/>
                </a:solidFill>
                <a:latin typeface="Consolas" panose="020B0609020204030204" pitchFamily="49" charset="0"/>
              </a:rPr>
              <a:t>describe</a:t>
            </a:r>
            <a:r>
              <a:rPr lang="nl-NL" altLang="nl-NL" sz="2000" dirty="0">
                <a:solidFill>
                  <a:srgbClr val="000000"/>
                </a:solidFill>
                <a:latin typeface="Consolas" panose="020B0609020204030204" pitchFamily="49" charset="0"/>
              </a:rPr>
              <a:t>(</a:t>
            </a:r>
            <a:r>
              <a:rPr lang="nl-NL" altLang="nl-NL" sz="2000" dirty="0">
                <a:solidFill>
                  <a:srgbClr val="A31515"/>
                </a:solidFill>
                <a:latin typeface="Consolas" panose="020B0609020204030204" pitchFamily="49" charset="0"/>
              </a:rPr>
              <a:t>"</a:t>
            </a:r>
            <a:r>
              <a:rPr lang="nl-NL" altLang="nl-NL" sz="2000" dirty="0" err="1">
                <a:solidFill>
                  <a:srgbClr val="A31515"/>
                </a:solidFill>
                <a:latin typeface="Consolas" panose="020B0609020204030204" pitchFamily="49" charset="0"/>
              </a:rPr>
              <a:t>talkController</a:t>
            </a:r>
            <a:r>
              <a:rPr lang="nl-NL" altLang="nl-NL" sz="2000" dirty="0">
                <a:solidFill>
                  <a:srgbClr val="A31515"/>
                </a:solidFill>
                <a:latin typeface="Consolas" panose="020B0609020204030204" pitchFamily="49" charset="0"/>
              </a:rPr>
              <a:t>"</a:t>
            </a:r>
            <a:r>
              <a:rPr lang="nl-NL" altLang="nl-NL" sz="2000" dirty="0">
                <a:solidFill>
                  <a:srgbClr val="000000"/>
                </a:solidFill>
                <a:latin typeface="Consolas" panose="020B0609020204030204" pitchFamily="49" charset="0"/>
              </a:rPr>
              <a:t>, () =&gt; {</a:t>
            </a:r>
          </a:p>
          <a:p>
            <a:pPr lvl="0" defTabSz="914400" eaLnBrk="0" fontAlgn="base" hangingPunct="0">
              <a:spcBef>
                <a:spcPct val="0"/>
              </a:spcBef>
              <a:spcAft>
                <a:spcPct val="0"/>
              </a:spcAft>
            </a:pPr>
            <a:r>
              <a:rPr lang="nl-NL" altLang="nl-NL" sz="2000" dirty="0">
                <a:solidFill>
                  <a:srgbClr val="000000"/>
                </a:solidFill>
                <a:latin typeface="Consolas" panose="020B0609020204030204" pitchFamily="49" charset="0"/>
              </a:rPr>
              <a:t>     </a:t>
            </a:r>
            <a:r>
              <a:rPr lang="nl-NL" altLang="nl-NL" sz="2000" dirty="0">
                <a:solidFill>
                  <a:srgbClr val="0000FF"/>
                </a:solidFill>
                <a:latin typeface="Consolas" panose="020B0609020204030204" pitchFamily="49" charset="0"/>
              </a:rPr>
              <a:t>let</a:t>
            </a:r>
            <a:r>
              <a:rPr lang="nl-NL" altLang="nl-NL" sz="2000" dirty="0">
                <a:solidFill>
                  <a:srgbClr val="000000"/>
                </a:solidFill>
                <a:latin typeface="Consolas" panose="020B0609020204030204" pitchFamily="49" charset="0"/>
              </a:rPr>
              <a:t> controller;</a:t>
            </a:r>
          </a:p>
          <a:p>
            <a:pPr lvl="0" defTabSz="914400" eaLnBrk="0" fontAlgn="base" hangingPunct="0">
              <a:spcBef>
                <a:spcPct val="0"/>
              </a:spcBef>
              <a:spcAft>
                <a:spcPct val="0"/>
              </a:spcAft>
            </a:pPr>
            <a:r>
              <a:rPr lang="nl-NL" altLang="nl-NL" sz="2000" dirty="0">
                <a:solidFill>
                  <a:srgbClr val="000000"/>
                </a:solidFill>
                <a:latin typeface="Consolas" panose="020B0609020204030204" pitchFamily="49" charset="0"/>
              </a:rPr>
              <a:t>     </a:t>
            </a:r>
            <a:r>
              <a:rPr lang="nl-NL" altLang="nl-NL" sz="2000" dirty="0" err="1">
                <a:solidFill>
                  <a:srgbClr val="000000"/>
                </a:solidFill>
                <a:latin typeface="Consolas" panose="020B0609020204030204" pitchFamily="49" charset="0"/>
              </a:rPr>
              <a:t>beforeEach</a:t>
            </a:r>
            <a:r>
              <a:rPr lang="nl-NL" altLang="nl-NL" sz="2000" dirty="0">
                <a:solidFill>
                  <a:srgbClr val="000000"/>
                </a:solidFill>
                <a:latin typeface="Consolas" panose="020B0609020204030204" pitchFamily="49" charset="0"/>
              </a:rPr>
              <a:t>(() =&gt; {</a:t>
            </a:r>
          </a:p>
          <a:p>
            <a:pPr lvl="0" defTabSz="914400" eaLnBrk="0" fontAlgn="base" hangingPunct="0">
              <a:spcBef>
                <a:spcPct val="0"/>
              </a:spcBef>
              <a:spcAft>
                <a:spcPct val="0"/>
              </a:spcAft>
            </a:pPr>
            <a:r>
              <a:rPr lang="nl-NL" altLang="nl-NL" sz="2000" dirty="0">
                <a:solidFill>
                  <a:srgbClr val="000000"/>
                </a:solidFill>
                <a:latin typeface="Consolas" panose="020B0609020204030204" pitchFamily="49" charset="0"/>
              </a:rPr>
              <a:t>         controller = </a:t>
            </a:r>
            <a:r>
              <a:rPr lang="nl-NL" altLang="nl-NL" sz="2000" dirty="0">
                <a:solidFill>
                  <a:srgbClr val="0000FF"/>
                </a:solidFill>
                <a:latin typeface="Consolas" panose="020B0609020204030204" pitchFamily="49" charset="0"/>
              </a:rPr>
              <a:t>new</a:t>
            </a:r>
            <a:r>
              <a:rPr lang="nl-NL" altLang="nl-NL" sz="2000" dirty="0">
                <a:solidFill>
                  <a:srgbClr val="000000"/>
                </a:solidFill>
                <a:latin typeface="Consolas" panose="020B0609020204030204" pitchFamily="49" charset="0"/>
              </a:rPr>
              <a:t> </a:t>
            </a:r>
            <a:r>
              <a:rPr lang="nl-NL" altLang="nl-NL" sz="2000" dirty="0" err="1">
                <a:solidFill>
                  <a:srgbClr val="000000"/>
                </a:solidFill>
                <a:latin typeface="Consolas" panose="020B0609020204030204" pitchFamily="49" charset="0"/>
              </a:rPr>
              <a:t>Talk.TalkController</a:t>
            </a:r>
            <a:r>
              <a:rPr lang="nl-NL" altLang="nl-NL" sz="2000" dirty="0">
                <a:solidFill>
                  <a:srgbClr val="000000"/>
                </a:solidFill>
                <a:latin typeface="Consolas" panose="020B0609020204030204" pitchFamily="49" charset="0"/>
              </a:rPr>
              <a:t>();</a:t>
            </a:r>
          </a:p>
          <a:p>
            <a:pPr lvl="0" defTabSz="914400" eaLnBrk="0" fontAlgn="base" hangingPunct="0">
              <a:spcBef>
                <a:spcPct val="0"/>
              </a:spcBef>
              <a:spcAft>
                <a:spcPct val="0"/>
              </a:spcAft>
            </a:pPr>
            <a:r>
              <a:rPr lang="nl-NL" altLang="nl-NL" sz="2000" dirty="0">
                <a:solidFill>
                  <a:srgbClr val="000000"/>
                </a:solidFill>
                <a:latin typeface="Consolas" panose="020B0609020204030204" pitchFamily="49" charset="0"/>
              </a:rPr>
              <a:t>     });</a:t>
            </a:r>
          </a:p>
          <a:p>
            <a:pPr lvl="0" defTabSz="914400" eaLnBrk="0" fontAlgn="base" hangingPunct="0">
              <a:spcBef>
                <a:spcPct val="0"/>
              </a:spcBef>
              <a:spcAft>
                <a:spcPct val="0"/>
              </a:spcAft>
            </a:pPr>
            <a:r>
              <a:rPr lang="nl-NL" altLang="nl-NL" sz="2000" dirty="0">
                <a:solidFill>
                  <a:srgbClr val="000000"/>
                </a:solidFill>
                <a:latin typeface="Consolas" panose="020B0609020204030204" pitchFamily="49" charset="0"/>
              </a:rPr>
              <a:t>     </a:t>
            </a:r>
            <a:r>
              <a:rPr lang="nl-NL" altLang="nl-NL" sz="2000" dirty="0" err="1">
                <a:solidFill>
                  <a:srgbClr val="000000"/>
                </a:solidFill>
                <a:latin typeface="Consolas" panose="020B0609020204030204" pitchFamily="49" charset="0"/>
              </a:rPr>
              <a:t>it</a:t>
            </a:r>
            <a:r>
              <a:rPr lang="nl-NL" altLang="nl-NL" sz="2000" dirty="0">
                <a:solidFill>
                  <a:srgbClr val="000000"/>
                </a:solidFill>
                <a:latin typeface="Consolas" panose="020B0609020204030204" pitchFamily="49" charset="0"/>
              </a:rPr>
              <a:t>(</a:t>
            </a:r>
            <a:r>
              <a:rPr lang="nl-NL" altLang="nl-NL" sz="2000" dirty="0">
                <a:solidFill>
                  <a:srgbClr val="A31515"/>
                </a:solidFill>
                <a:latin typeface="Consolas" panose="020B0609020204030204" pitchFamily="49" charset="0"/>
              </a:rPr>
              <a:t>"</a:t>
            </a:r>
            <a:r>
              <a:rPr lang="nl-NL" altLang="nl-NL" sz="2000" dirty="0" err="1">
                <a:solidFill>
                  <a:srgbClr val="A31515"/>
                </a:solidFill>
                <a:latin typeface="Consolas" panose="020B0609020204030204" pitchFamily="49" charset="0"/>
              </a:rPr>
              <a:t>should</a:t>
            </a:r>
            <a:r>
              <a:rPr lang="nl-NL" altLang="nl-NL" sz="2000" dirty="0">
                <a:solidFill>
                  <a:srgbClr val="A31515"/>
                </a:solidFill>
                <a:latin typeface="Consolas" panose="020B0609020204030204" pitchFamily="49" charset="0"/>
              </a:rPr>
              <a:t> </a:t>
            </a:r>
            <a:r>
              <a:rPr lang="nl-NL" altLang="nl-NL" sz="2000" dirty="0" err="1">
                <a:solidFill>
                  <a:srgbClr val="A31515"/>
                </a:solidFill>
                <a:latin typeface="Consolas" panose="020B0609020204030204" pitchFamily="49" charset="0"/>
              </a:rPr>
              <a:t>toggle</a:t>
            </a:r>
            <a:r>
              <a:rPr lang="nl-NL" altLang="nl-NL" sz="2000" dirty="0">
                <a:solidFill>
                  <a:srgbClr val="A31515"/>
                </a:solidFill>
                <a:latin typeface="Consolas" panose="020B0609020204030204" pitchFamily="49" charset="0"/>
              </a:rPr>
              <a:t> </a:t>
            </a:r>
            <a:r>
              <a:rPr lang="nl-NL" altLang="nl-NL" sz="2000" dirty="0" err="1">
                <a:solidFill>
                  <a:srgbClr val="A31515"/>
                </a:solidFill>
                <a:latin typeface="Consolas" panose="020B0609020204030204" pitchFamily="49" charset="0"/>
              </a:rPr>
              <a:t>the</a:t>
            </a:r>
            <a:r>
              <a:rPr lang="nl-NL" altLang="nl-NL" sz="2000" dirty="0">
                <a:solidFill>
                  <a:srgbClr val="A31515"/>
                </a:solidFill>
                <a:latin typeface="Consolas" panose="020B0609020204030204" pitchFamily="49" charset="0"/>
              </a:rPr>
              <a:t> </a:t>
            </a:r>
            <a:r>
              <a:rPr lang="nl-NL" altLang="nl-NL" sz="2000" dirty="0" err="1">
                <a:solidFill>
                  <a:srgbClr val="A31515"/>
                </a:solidFill>
                <a:latin typeface="Consolas" panose="020B0609020204030204" pitchFamily="49" charset="0"/>
              </a:rPr>
              <a:t>variable</a:t>
            </a:r>
            <a:r>
              <a:rPr lang="nl-NL" altLang="nl-NL" sz="2000" dirty="0">
                <a:solidFill>
                  <a:srgbClr val="A31515"/>
                </a:solidFill>
                <a:latin typeface="Consolas" panose="020B0609020204030204" pitchFamily="49" charset="0"/>
              </a:rPr>
              <a:t>"</a:t>
            </a:r>
            <a:r>
              <a:rPr lang="nl-NL" altLang="nl-NL" sz="2000" dirty="0">
                <a:solidFill>
                  <a:srgbClr val="000000"/>
                </a:solidFill>
                <a:latin typeface="Consolas" panose="020B0609020204030204" pitchFamily="49" charset="0"/>
              </a:rPr>
              <a:t>, () =&gt; {</a:t>
            </a:r>
          </a:p>
          <a:p>
            <a:pPr lvl="0" defTabSz="914400" eaLnBrk="0" fontAlgn="base" hangingPunct="0">
              <a:spcBef>
                <a:spcPct val="0"/>
              </a:spcBef>
              <a:spcAft>
                <a:spcPct val="0"/>
              </a:spcAft>
            </a:pPr>
            <a:r>
              <a:rPr lang="nl-NL" altLang="nl-NL" sz="2000" dirty="0">
                <a:solidFill>
                  <a:srgbClr val="000000"/>
                </a:solidFill>
                <a:latin typeface="Consolas" panose="020B0609020204030204" pitchFamily="49" charset="0"/>
              </a:rPr>
              <a:t>         </a:t>
            </a:r>
            <a:r>
              <a:rPr lang="nl-NL" altLang="nl-NL" sz="2000" dirty="0" err="1">
                <a:solidFill>
                  <a:srgbClr val="000000"/>
                </a:solidFill>
                <a:latin typeface="Consolas" panose="020B0609020204030204" pitchFamily="49" charset="0"/>
              </a:rPr>
              <a:t>controller.toggle</a:t>
            </a:r>
            <a:r>
              <a:rPr lang="nl-NL" altLang="nl-NL" sz="2000" dirty="0">
                <a:solidFill>
                  <a:srgbClr val="000000"/>
                </a:solidFill>
                <a:latin typeface="Consolas" panose="020B0609020204030204" pitchFamily="49" charset="0"/>
              </a:rPr>
              <a:t>();</a:t>
            </a:r>
          </a:p>
          <a:p>
            <a:pPr lvl="0" defTabSz="914400" eaLnBrk="0" fontAlgn="base">
              <a:lnSpc>
                <a:spcPct val="100000"/>
              </a:lnSpc>
              <a:spcBef>
                <a:spcPct val="0"/>
              </a:spcBef>
              <a:spcAft>
                <a:spcPct val="0"/>
              </a:spcAft>
              <a:tabLst/>
            </a:pPr>
            <a:r>
              <a:rPr lang="nl-NL" altLang="nl-NL" sz="2000" dirty="0">
                <a:solidFill>
                  <a:srgbClr val="000000"/>
                </a:solidFill>
                <a:latin typeface="Consolas" panose="020B0609020204030204" pitchFamily="49" charset="0"/>
              </a:rPr>
              <a:t>         </a:t>
            </a:r>
            <a:r>
              <a:rPr lang="nl-NL" altLang="nl-NL" sz="2000" dirty="0" err="1">
                <a:solidFill>
                  <a:srgbClr val="000000"/>
                </a:solidFill>
                <a:latin typeface="Consolas" panose="020B0609020204030204" pitchFamily="49" charset="0"/>
              </a:rPr>
              <a:t>expect</a:t>
            </a:r>
            <a:r>
              <a:rPr lang="nl-NL" altLang="nl-NL" sz="2000" dirty="0">
                <a:solidFill>
                  <a:srgbClr val="000000"/>
                </a:solidFill>
                <a:latin typeface="Consolas" panose="020B0609020204030204" pitchFamily="49" charset="0"/>
              </a:rPr>
              <a:t>(</a:t>
            </a:r>
            <a:r>
              <a:rPr lang="nl-NL" altLang="nl-NL" sz="2000" dirty="0" err="1">
                <a:solidFill>
                  <a:srgbClr val="000000"/>
                </a:solidFill>
                <a:latin typeface="Consolas" panose="020B0609020204030204" pitchFamily="49" charset="0"/>
              </a:rPr>
              <a:t>controller.toggle</a:t>
            </a:r>
            <a:r>
              <a:rPr lang="nl-NL" altLang="nl-NL" sz="2000" dirty="0">
                <a:solidFill>
                  <a:srgbClr val="000000"/>
                </a:solidFill>
                <a:latin typeface="Consolas" panose="020B0609020204030204" pitchFamily="49" charset="0"/>
              </a:rPr>
              <a:t>).</a:t>
            </a:r>
            <a:r>
              <a:rPr lang="nl-NL" altLang="nl-NL" sz="2000" dirty="0" err="1">
                <a:solidFill>
                  <a:srgbClr val="000000"/>
                </a:solidFill>
                <a:latin typeface="Consolas" panose="020B0609020204030204" pitchFamily="49" charset="0"/>
              </a:rPr>
              <a:t>toBeFalsy</a:t>
            </a:r>
            <a:r>
              <a:rPr lang="nl-NL" altLang="nl-NL" sz="2000" dirty="0">
                <a:solidFill>
                  <a:srgbClr val="000000"/>
                </a:solidFill>
                <a:latin typeface="Consolas" panose="020B0609020204030204" pitchFamily="49" charset="0"/>
              </a:rPr>
              <a:t>();</a:t>
            </a:r>
          </a:p>
          <a:p>
            <a:pPr lvl="0" defTabSz="914400" eaLnBrk="0" fontAlgn="base" hangingPunct="0">
              <a:spcBef>
                <a:spcPct val="0"/>
              </a:spcBef>
              <a:spcAft>
                <a:spcPct val="0"/>
              </a:spcAft>
            </a:pPr>
            <a:r>
              <a:rPr lang="nl-NL" altLang="nl-NL" sz="2000" dirty="0">
                <a:solidFill>
                  <a:srgbClr val="000000"/>
                </a:solidFill>
                <a:latin typeface="Consolas" panose="020B0609020204030204" pitchFamily="49" charset="0"/>
              </a:rPr>
              <a:t>     });</a:t>
            </a:r>
            <a:endParaRPr lang="nl-NL" altLang="nl-NL" sz="4800" dirty="0">
              <a:solidFill>
                <a:schemeClr val="tx1"/>
              </a:solidFill>
              <a:latin typeface="Arial" panose="020B0604020202020204" pitchFamily="34" charset="0"/>
            </a:endParaRPr>
          </a:p>
        </p:txBody>
      </p:sp>
    </p:spTree>
    <p:extLst>
      <p:ext uri="{BB962C8B-B14F-4D97-AF65-F5344CB8AC3E}">
        <p14:creationId xmlns:p14="http://schemas.microsoft.com/office/powerpoint/2010/main" val="220010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003" y="472926"/>
            <a:ext cx="11889564" cy="1469873"/>
          </a:xfrm>
        </p:spPr>
        <p:txBody>
          <a:bodyPr/>
          <a:lstStyle/>
          <a:p>
            <a:r>
              <a:rPr lang="en-GB" altLang="nl-NL" dirty="0"/>
              <a:t>Code Quality</a:t>
            </a:r>
            <a:br>
              <a:rPr lang="en-US" dirty="0"/>
            </a:br>
            <a:r>
              <a:rPr lang="en-GB" altLang="nl-NL" sz="4000" dirty="0"/>
              <a:t>Unit testing – Mocking angular</a:t>
            </a:r>
            <a:endParaRPr lang="en-US" sz="4000" dirty="0">
              <a:solidFill>
                <a:srgbClr val="011E4F"/>
              </a:solidFill>
            </a:endParaRPr>
          </a:p>
        </p:txBody>
      </p:sp>
      <p:sp>
        <p:nvSpPr>
          <p:cNvPr id="7" name="TextBox 6"/>
          <p:cNvSpPr txBox="1"/>
          <p:nvPr/>
        </p:nvSpPr>
        <p:spPr>
          <a:xfrm>
            <a:off x="251003" y="1978566"/>
            <a:ext cx="3590970" cy="3053144"/>
          </a:xfrm>
          <a:prstGeom prst="rect">
            <a:avLst/>
          </a:prstGeom>
          <a:noFill/>
        </p:spPr>
        <p:txBody>
          <a:bodyPr wrap="square" rtlCol="0">
            <a:spAutoFit/>
          </a:bodyPr>
          <a:lstStyle/>
          <a:p>
            <a:pPr defTabSz="584200" hangingPunct="0">
              <a:lnSpc>
                <a:spcPct val="130000"/>
              </a:lnSpc>
              <a:tabLst>
                <a:tab pos="1371600" algn="l"/>
              </a:tabLst>
            </a:pPr>
            <a:r>
              <a:rPr lang="en-GB" sz="2400" dirty="0"/>
              <a:t>3 public functions:</a:t>
            </a:r>
            <a:endParaRPr lang="en-GB" sz="2400" dirty="0">
              <a:solidFill>
                <a:srgbClr val="000000"/>
              </a:solidFill>
              <a:sym typeface="Arial"/>
            </a:endParaRPr>
          </a:p>
          <a:p>
            <a:pPr marL="457200" indent="-457200" defTabSz="584200" hangingPunct="0">
              <a:lnSpc>
                <a:spcPct val="130000"/>
              </a:lnSpc>
              <a:buFont typeface="Arial" panose="020B0604020202020204" pitchFamily="34" charset="0"/>
              <a:buChar char="•"/>
              <a:tabLst>
                <a:tab pos="1371600" algn="l"/>
              </a:tabLst>
            </a:pPr>
            <a:r>
              <a:rPr lang="en-GB" sz="2400" dirty="0"/>
              <a:t>Load modules</a:t>
            </a:r>
          </a:p>
          <a:p>
            <a:pPr marL="457200" indent="-457200" defTabSz="584200" hangingPunct="0">
              <a:lnSpc>
                <a:spcPct val="130000"/>
              </a:lnSpc>
              <a:buFont typeface="Arial" panose="020B0604020202020204" pitchFamily="34" charset="0"/>
              <a:buChar char="•"/>
              <a:tabLst>
                <a:tab pos="1371600" algn="l"/>
              </a:tabLst>
            </a:pPr>
            <a:r>
              <a:rPr lang="en-GB" sz="2400" dirty="0">
                <a:sym typeface="Arial"/>
              </a:rPr>
              <a:t>Get Mocked angular </a:t>
            </a:r>
            <a:br>
              <a:rPr lang="en-GB" sz="2400" dirty="0">
                <a:sym typeface="Arial"/>
              </a:rPr>
            </a:br>
            <a:r>
              <a:rPr lang="en-GB" sz="2400" dirty="0">
                <a:sym typeface="Arial"/>
              </a:rPr>
              <a:t>components</a:t>
            </a:r>
            <a:endParaRPr lang="en-GB" sz="2800" dirty="0"/>
          </a:p>
          <a:p>
            <a:pPr marL="457200" indent="-457200" defTabSz="584200" hangingPunct="0">
              <a:lnSpc>
                <a:spcPct val="130000"/>
              </a:lnSpc>
              <a:buFont typeface="Arial" panose="020B0604020202020204" pitchFamily="34" charset="0"/>
              <a:buChar char="•"/>
              <a:tabLst>
                <a:tab pos="1371600" algn="l"/>
              </a:tabLst>
            </a:pPr>
            <a:r>
              <a:rPr lang="en-GB" sz="2400" dirty="0"/>
              <a:t>Output </a:t>
            </a:r>
            <a:r>
              <a:rPr lang="en-GB" sz="2400"/>
              <a:t>debug information</a:t>
            </a:r>
            <a:endParaRPr lang="en-GB" sz="2800" dirty="0"/>
          </a:p>
        </p:txBody>
      </p:sp>
      <p:sp>
        <p:nvSpPr>
          <p:cNvPr id="11" name="Rectangle 1"/>
          <p:cNvSpPr>
            <a:spLocks noChangeArrowheads="1"/>
          </p:cNvSpPr>
          <p:nvPr/>
        </p:nvSpPr>
        <p:spPr bwMode="auto">
          <a:xfrm>
            <a:off x="3697957" y="1697062"/>
            <a:ext cx="8928992" cy="4631055"/>
          </a:xfrm>
          <a:prstGeom prst="roundRect">
            <a:avLst/>
          </a:prstGeom>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spAutoFit/>
          </a:bodyPr>
          <a:lstStyle/>
          <a:p>
            <a:pPr lvl="0" defTabSz="914400" eaLnBrk="0" fontAlgn="base" hangingPunct="0">
              <a:spcBef>
                <a:spcPct val="0"/>
              </a:spcBef>
              <a:spcAft>
                <a:spcPct val="0"/>
              </a:spcAft>
            </a:pPr>
            <a:r>
              <a:rPr lang="nl-NL" altLang="nl-NL" dirty="0" err="1">
                <a:solidFill>
                  <a:srgbClr val="000000"/>
                </a:solidFill>
                <a:latin typeface="Consolas" panose="020B0609020204030204" pitchFamily="49" charset="0"/>
              </a:rPr>
              <a:t>beforeEach</a:t>
            </a:r>
            <a:r>
              <a:rPr lang="nl-NL" altLang="nl-NL" dirty="0">
                <a:solidFill>
                  <a:srgbClr val="000000"/>
                </a:solidFill>
                <a:latin typeface="Consolas" panose="020B0609020204030204" pitchFamily="49" charset="0"/>
              </a:rPr>
              <a:t>(</a:t>
            </a:r>
            <a:r>
              <a:rPr lang="nl-NL" altLang="nl-NL" dirty="0" err="1">
                <a:solidFill>
                  <a:schemeClr val="accent5">
                    <a:lumMod val="40000"/>
                    <a:lumOff val="60000"/>
                  </a:schemeClr>
                </a:solidFill>
                <a:latin typeface="Consolas" panose="020B0609020204030204" pitchFamily="49" charset="0"/>
              </a:rPr>
              <a:t>angular.mock</a:t>
            </a:r>
            <a:r>
              <a:rPr lang="nl-NL" altLang="nl-NL" dirty="0" err="1">
                <a:solidFill>
                  <a:srgbClr val="000000"/>
                </a:solidFill>
                <a:latin typeface="Consolas" panose="020B0609020204030204" pitchFamily="49" charset="0"/>
              </a:rPr>
              <a:t>.module</a:t>
            </a:r>
            <a:r>
              <a:rPr lang="nl-NL" altLang="nl-NL" dirty="0">
                <a:solidFill>
                  <a:srgbClr val="000000"/>
                </a:solidFill>
                <a:latin typeface="Consolas" panose="020B0609020204030204" pitchFamily="49" charset="0"/>
              </a:rPr>
              <a:t>(</a:t>
            </a:r>
            <a:r>
              <a:rPr lang="nl-NL" altLang="nl-NL" dirty="0">
                <a:solidFill>
                  <a:srgbClr val="A31515"/>
                </a:solidFill>
                <a:latin typeface="Consolas" panose="020B0609020204030204" pitchFamily="49" charset="0"/>
              </a:rPr>
              <a:t>"talk"</a:t>
            </a:r>
            <a:r>
              <a:rPr lang="nl-NL" altLang="nl-NL" dirty="0">
                <a:solidFill>
                  <a:srgbClr val="000000"/>
                </a:solidFill>
                <a:latin typeface="Consolas" panose="020B0609020204030204" pitchFamily="49" charset="0"/>
              </a:rPr>
              <a:t>));</a:t>
            </a:r>
          </a:p>
          <a:p>
            <a:pPr defTabSz="914400" eaLnBrk="0" fontAlgn="base">
              <a:lnSpc>
                <a:spcPct val="100000"/>
              </a:lnSpc>
              <a:spcBef>
                <a:spcPct val="0"/>
              </a:spcBef>
              <a:spcAft>
                <a:spcPct val="0"/>
              </a:spcAft>
              <a:tabLst/>
            </a:pPr>
            <a:endParaRPr lang="nl-NL" altLang="nl-NL" dirty="0">
              <a:solidFill>
                <a:srgbClr val="000000"/>
              </a:solidFill>
              <a:latin typeface="Consolas" panose="020B0609020204030204" pitchFamily="49" charset="0"/>
            </a:endParaRPr>
          </a:p>
          <a:p>
            <a:pPr defTabSz="914400" eaLnBrk="0" fontAlgn="base" hangingPunct="0">
              <a:spcBef>
                <a:spcPct val="0"/>
              </a:spcBef>
              <a:spcAft>
                <a:spcPct val="0"/>
              </a:spcAft>
            </a:pPr>
            <a:r>
              <a:rPr lang="nl-NL" altLang="nl-NL" dirty="0">
                <a:solidFill>
                  <a:srgbClr val="0000FF"/>
                </a:solidFill>
                <a:latin typeface="Consolas" panose="020B0609020204030204" pitchFamily="49" charset="0"/>
              </a:rPr>
              <a:t>let</a:t>
            </a:r>
            <a:r>
              <a:rPr lang="nl-NL" altLang="nl-NL" dirty="0">
                <a:solidFill>
                  <a:srgbClr val="000000"/>
                </a:solidFill>
                <a:latin typeface="Consolas" panose="020B0609020204030204" pitchFamily="49" charset="0"/>
              </a:rPr>
              <a:t> </a:t>
            </a:r>
            <a:r>
              <a:rPr lang="nl-NL" altLang="nl-NL" dirty="0" err="1">
                <a:solidFill>
                  <a:srgbClr val="000000"/>
                </a:solidFill>
                <a:latin typeface="Consolas" panose="020B0609020204030204" pitchFamily="49" charset="0"/>
              </a:rPr>
              <a:t>talkService</a:t>
            </a:r>
            <a:r>
              <a:rPr lang="nl-NL" altLang="nl-NL" dirty="0">
                <a:solidFill>
                  <a:srgbClr val="000000"/>
                </a:solidFill>
                <a:latin typeface="Consolas" panose="020B0609020204030204" pitchFamily="49" charset="0"/>
              </a:rPr>
              <a:t>: </a:t>
            </a:r>
            <a:r>
              <a:rPr lang="nl-NL" altLang="nl-NL" dirty="0" err="1">
                <a:solidFill>
                  <a:srgbClr val="000000"/>
                </a:solidFill>
                <a:latin typeface="Consolas" panose="020B0609020204030204" pitchFamily="49" charset="0"/>
              </a:rPr>
              <a:t>Talk.ITalkService</a:t>
            </a:r>
            <a:r>
              <a:rPr lang="nl-NL" altLang="nl-NL" dirty="0">
                <a:solidFill>
                  <a:srgbClr val="000000"/>
                </a:solidFill>
                <a:latin typeface="Consolas" panose="020B0609020204030204" pitchFamily="49" charset="0"/>
              </a:rPr>
              <a:t>;</a:t>
            </a:r>
            <a:endParaRPr lang="nl-NL" altLang="nl-NL" sz="2000" dirty="0">
              <a:solidFill>
                <a:srgbClr val="000000"/>
              </a:solidFill>
              <a:latin typeface="Consolas" panose="020B0609020204030204" pitchFamily="49" charset="0"/>
            </a:endParaRPr>
          </a:p>
          <a:p>
            <a:pPr defTabSz="914400" eaLnBrk="0" fontAlgn="base" hangingPunct="0">
              <a:spcBef>
                <a:spcPct val="0"/>
              </a:spcBef>
              <a:spcAft>
                <a:spcPct val="0"/>
              </a:spcAft>
            </a:pPr>
            <a:r>
              <a:rPr lang="nl-NL" altLang="nl-NL" dirty="0">
                <a:solidFill>
                  <a:srgbClr val="0000FF"/>
                </a:solidFill>
                <a:latin typeface="Consolas" panose="020B0609020204030204" pitchFamily="49" charset="0"/>
              </a:rPr>
              <a:t>let</a:t>
            </a:r>
            <a:r>
              <a:rPr lang="nl-NL" altLang="nl-NL" dirty="0">
                <a:solidFill>
                  <a:srgbClr val="000000"/>
                </a:solidFill>
                <a:latin typeface="Consolas" panose="020B0609020204030204" pitchFamily="49" charset="0"/>
              </a:rPr>
              <a:t> $</a:t>
            </a:r>
            <a:r>
              <a:rPr lang="nl-NL" altLang="nl-NL" dirty="0" err="1">
                <a:solidFill>
                  <a:srgbClr val="000000"/>
                </a:solidFill>
                <a:latin typeface="Consolas" panose="020B0609020204030204" pitchFamily="49" charset="0"/>
              </a:rPr>
              <a:t>httpBackend</a:t>
            </a:r>
            <a:r>
              <a:rPr lang="nl-NL" altLang="nl-NL" dirty="0">
                <a:solidFill>
                  <a:srgbClr val="000000"/>
                </a:solidFill>
                <a:latin typeface="Consolas" panose="020B0609020204030204" pitchFamily="49" charset="0"/>
              </a:rPr>
              <a:t>: </a:t>
            </a:r>
            <a:r>
              <a:rPr lang="nl-NL" altLang="nl-NL" dirty="0" err="1">
                <a:solidFill>
                  <a:srgbClr val="000000"/>
                </a:solidFill>
                <a:latin typeface="Consolas" panose="020B0609020204030204" pitchFamily="49" charset="0"/>
              </a:rPr>
              <a:t>angular.IHttpBackendService</a:t>
            </a:r>
            <a:r>
              <a:rPr lang="nl-NL" altLang="nl-NL" dirty="0">
                <a:solidFill>
                  <a:srgbClr val="000000"/>
                </a:solidFill>
                <a:latin typeface="Consolas" panose="020B0609020204030204" pitchFamily="49" charset="0"/>
              </a:rPr>
              <a:t>;</a:t>
            </a:r>
            <a:endParaRPr lang="nl-NL" altLang="nl-NL" sz="2000" dirty="0">
              <a:solidFill>
                <a:srgbClr val="000000"/>
              </a:solidFill>
              <a:latin typeface="Consolas" panose="020B0609020204030204" pitchFamily="49" charset="0"/>
            </a:endParaRPr>
          </a:p>
          <a:p>
            <a:pPr defTabSz="914400" eaLnBrk="0" fontAlgn="base">
              <a:lnSpc>
                <a:spcPct val="100000"/>
              </a:lnSpc>
              <a:spcBef>
                <a:spcPct val="0"/>
              </a:spcBef>
              <a:spcAft>
                <a:spcPct val="0"/>
              </a:spcAft>
              <a:tabLst/>
            </a:pPr>
            <a:endParaRPr lang="nl-NL" altLang="nl-NL" dirty="0">
              <a:solidFill>
                <a:srgbClr val="000000"/>
              </a:solidFill>
              <a:latin typeface="Consolas" panose="020B0609020204030204" pitchFamily="49" charset="0"/>
            </a:endParaRPr>
          </a:p>
          <a:p>
            <a:pPr lvl="0" defTabSz="914400" eaLnBrk="0" fontAlgn="base">
              <a:lnSpc>
                <a:spcPct val="100000"/>
              </a:lnSpc>
              <a:spcBef>
                <a:spcPct val="0"/>
              </a:spcBef>
              <a:spcAft>
                <a:spcPct val="0"/>
              </a:spcAft>
              <a:tabLst/>
            </a:pPr>
            <a:r>
              <a:rPr lang="nl-NL" altLang="nl-NL" dirty="0" err="1">
                <a:solidFill>
                  <a:srgbClr val="000000"/>
                </a:solidFill>
                <a:latin typeface="Consolas" panose="020B0609020204030204" pitchFamily="49" charset="0"/>
              </a:rPr>
              <a:t>beforeEach</a:t>
            </a:r>
            <a:r>
              <a:rPr lang="nl-NL" altLang="nl-NL" dirty="0">
                <a:solidFill>
                  <a:srgbClr val="000000"/>
                </a:solidFill>
                <a:latin typeface="Consolas" panose="020B0609020204030204" pitchFamily="49" charset="0"/>
              </a:rPr>
              <a:t>(</a:t>
            </a:r>
            <a:r>
              <a:rPr lang="nl-NL" altLang="nl-NL" dirty="0" err="1">
                <a:solidFill>
                  <a:schemeClr val="accent5">
                    <a:lumMod val="40000"/>
                    <a:lumOff val="60000"/>
                  </a:schemeClr>
                </a:solidFill>
                <a:latin typeface="Consolas" panose="020B0609020204030204" pitchFamily="49" charset="0"/>
              </a:rPr>
              <a:t>angular.mock.</a:t>
            </a:r>
            <a:r>
              <a:rPr lang="nl-NL" altLang="nl-NL" dirty="0" err="1">
                <a:solidFill>
                  <a:srgbClr val="000000"/>
                </a:solidFill>
                <a:latin typeface="Consolas" panose="020B0609020204030204" pitchFamily="49" charset="0"/>
              </a:rPr>
              <a:t>inject</a:t>
            </a:r>
            <a:r>
              <a:rPr lang="nl-NL" altLang="nl-NL" dirty="0">
                <a:solidFill>
                  <a:srgbClr val="000000"/>
                </a:solidFill>
                <a:latin typeface="Consolas" panose="020B0609020204030204" pitchFamily="49" charset="0"/>
              </a:rPr>
              <a:t>((_</a:t>
            </a:r>
            <a:r>
              <a:rPr lang="nl-NL" altLang="nl-NL" dirty="0" err="1">
                <a:solidFill>
                  <a:srgbClr val="000000"/>
                </a:solidFill>
                <a:latin typeface="Consolas" panose="020B0609020204030204" pitchFamily="49" charset="0"/>
              </a:rPr>
              <a:t>talkService</a:t>
            </a:r>
            <a:r>
              <a:rPr lang="nl-NL" altLang="nl-NL" dirty="0">
                <a:solidFill>
                  <a:srgbClr val="000000"/>
                </a:solidFill>
                <a:latin typeface="Consolas" panose="020B0609020204030204" pitchFamily="49" charset="0"/>
              </a:rPr>
              <a:t>_, _$</a:t>
            </a:r>
            <a:r>
              <a:rPr lang="nl-NL" altLang="nl-NL" dirty="0" err="1">
                <a:solidFill>
                  <a:srgbClr val="000000"/>
                </a:solidFill>
                <a:latin typeface="Consolas" panose="020B0609020204030204" pitchFamily="49" charset="0"/>
              </a:rPr>
              <a:t>httpBackend</a:t>
            </a:r>
            <a:r>
              <a:rPr lang="nl-NL" altLang="nl-NL" dirty="0">
                <a:solidFill>
                  <a:srgbClr val="000000"/>
                </a:solidFill>
                <a:latin typeface="Consolas" panose="020B0609020204030204" pitchFamily="49" charset="0"/>
              </a:rPr>
              <a:t>_)</a:t>
            </a:r>
            <a:r>
              <a:rPr lang="nl-NL" altLang="nl-NL">
                <a:solidFill>
                  <a:srgbClr val="000000"/>
                </a:solidFill>
                <a:latin typeface="Consolas" panose="020B0609020204030204" pitchFamily="49" charset="0"/>
              </a:rPr>
              <a:t> </a:t>
            </a:r>
            <a:r>
              <a:rPr lang="nl-NL" altLang="nl-NL" sz="2000">
                <a:solidFill>
                  <a:srgbClr val="000000"/>
                </a:solidFill>
                <a:latin typeface="Consolas" panose="020B0609020204030204" pitchFamily="49" charset="0"/>
              </a:rPr>
              <a:t> </a:t>
            </a:r>
            <a:r>
              <a:rPr lang="nl-NL" altLang="nl-NL" sz="2000" dirty="0">
                <a:solidFill>
                  <a:srgbClr val="000000"/>
                </a:solidFill>
                <a:latin typeface="Consolas" panose="020B0609020204030204" pitchFamily="49" charset="0"/>
              </a:rPr>
              <a:t>   </a:t>
            </a:r>
            <a:r>
              <a:rPr lang="nl-NL" altLang="nl-NL" sz="2000">
                <a:solidFill>
                  <a:srgbClr val="000000"/>
                </a:solidFill>
                <a:latin typeface="Consolas" panose="020B0609020204030204" pitchFamily="49" charset="0"/>
              </a:rPr>
              <a:t> </a:t>
            </a:r>
            <a:r>
              <a:rPr lang="nl-NL" altLang="nl-NL">
                <a:solidFill>
                  <a:srgbClr val="000000"/>
                </a:solidFill>
                <a:latin typeface="Consolas" panose="020B0609020204030204" pitchFamily="49" charset="0"/>
              </a:rPr>
              <a:t>=&gt;</a:t>
            </a:r>
            <a:r>
              <a:rPr lang="nl-NL" altLang="nl-NL" dirty="0">
                <a:solidFill>
                  <a:srgbClr val="000000"/>
                </a:solidFill>
                <a:latin typeface="Consolas" panose="020B0609020204030204" pitchFamily="49" charset="0"/>
              </a:rPr>
              <a:t> {</a:t>
            </a:r>
          </a:p>
          <a:p>
            <a:pPr lvl="0" defTabSz="914400" eaLnBrk="0" fontAlgn="base" hangingPunct="0">
              <a:spcBef>
                <a:spcPct val="0"/>
              </a:spcBef>
              <a:spcAft>
                <a:spcPct val="0"/>
              </a:spcAft>
            </a:pPr>
            <a:r>
              <a:rPr lang="nl-NL" altLang="nl-NL">
                <a:solidFill>
                  <a:srgbClr val="000000"/>
                </a:solidFill>
                <a:latin typeface="Consolas" panose="020B0609020204030204" pitchFamily="49" charset="0"/>
              </a:rPr>
              <a:t>talkService</a:t>
            </a:r>
            <a:r>
              <a:rPr lang="nl-NL" altLang="nl-NL" dirty="0">
                <a:solidFill>
                  <a:srgbClr val="000000"/>
                </a:solidFill>
                <a:latin typeface="Consolas" panose="020B0609020204030204" pitchFamily="49" charset="0"/>
              </a:rPr>
              <a:t> = _</a:t>
            </a:r>
            <a:r>
              <a:rPr lang="nl-NL" altLang="nl-NL" dirty="0" err="1">
                <a:solidFill>
                  <a:srgbClr val="000000"/>
                </a:solidFill>
                <a:latin typeface="Consolas" panose="020B0609020204030204" pitchFamily="49" charset="0"/>
              </a:rPr>
              <a:t>talkService</a:t>
            </a:r>
            <a:r>
              <a:rPr lang="nl-NL" altLang="nl-NL" dirty="0">
                <a:solidFill>
                  <a:srgbClr val="000000"/>
                </a:solidFill>
                <a:latin typeface="Consolas" panose="020B0609020204030204" pitchFamily="49" charset="0"/>
              </a:rPr>
              <a:t>_;</a:t>
            </a:r>
          </a:p>
          <a:p>
            <a:pPr lvl="0" defTabSz="914400" eaLnBrk="0" fontAlgn="base" hangingPunct="0">
              <a:spcBef>
                <a:spcPct val="0"/>
              </a:spcBef>
              <a:spcAft>
                <a:spcPct val="0"/>
              </a:spcAft>
            </a:pPr>
            <a:r>
              <a:rPr lang="nl-NL" altLang="nl-NL" dirty="0">
                <a:solidFill>
                  <a:srgbClr val="000000"/>
                </a:solidFill>
                <a:latin typeface="Consolas" panose="020B0609020204030204" pitchFamily="49" charset="0"/>
              </a:rPr>
              <a:t>    $</a:t>
            </a:r>
            <a:r>
              <a:rPr lang="nl-NL" altLang="nl-NL" dirty="0" err="1">
                <a:solidFill>
                  <a:srgbClr val="000000"/>
                </a:solidFill>
                <a:latin typeface="Consolas" panose="020B0609020204030204" pitchFamily="49" charset="0"/>
              </a:rPr>
              <a:t>httpBackend</a:t>
            </a:r>
            <a:r>
              <a:rPr lang="nl-NL" altLang="nl-NL">
                <a:solidFill>
                  <a:srgbClr val="000000"/>
                </a:solidFill>
                <a:latin typeface="Consolas" panose="020B0609020204030204" pitchFamily="49" charset="0"/>
              </a:rPr>
              <a:t> </a:t>
            </a:r>
            <a:r>
              <a:rPr lang="nl-NL" altLang="nl-NL" sz="2000">
                <a:solidFill>
                  <a:srgbClr val="000000"/>
                </a:solidFill>
                <a:latin typeface="Consolas" panose="020B0609020204030204" pitchFamily="49" charset="0"/>
              </a:rPr>
              <a:t> </a:t>
            </a:r>
            <a:r>
              <a:rPr lang="nl-NL" altLang="nl-NL" sz="2000" dirty="0">
                <a:solidFill>
                  <a:srgbClr val="000000"/>
                </a:solidFill>
                <a:latin typeface="Consolas" panose="020B0609020204030204" pitchFamily="49" charset="0"/>
              </a:rPr>
              <a:t>       </a:t>
            </a:r>
            <a:r>
              <a:rPr lang="nl-NL" altLang="nl-NL" sz="2000">
                <a:solidFill>
                  <a:srgbClr val="000000"/>
                </a:solidFill>
                <a:latin typeface="Consolas" panose="020B0609020204030204" pitchFamily="49" charset="0"/>
              </a:rPr>
              <a:t> </a:t>
            </a:r>
            <a:r>
              <a:rPr lang="nl-NL" altLang="nl-NL">
                <a:solidFill>
                  <a:srgbClr val="000000"/>
                </a:solidFill>
                <a:latin typeface="Consolas" panose="020B0609020204030204" pitchFamily="49" charset="0"/>
              </a:rPr>
              <a:t>=</a:t>
            </a:r>
            <a:r>
              <a:rPr lang="nl-NL" altLang="nl-NL" dirty="0">
                <a:solidFill>
                  <a:srgbClr val="000000"/>
                </a:solidFill>
                <a:latin typeface="Consolas" panose="020B0609020204030204" pitchFamily="49" charset="0"/>
              </a:rPr>
              <a:t> _$</a:t>
            </a:r>
            <a:r>
              <a:rPr lang="nl-NL" altLang="nl-NL" dirty="0" err="1">
                <a:solidFill>
                  <a:srgbClr val="000000"/>
                </a:solidFill>
                <a:latin typeface="Consolas" panose="020B0609020204030204" pitchFamily="49" charset="0"/>
              </a:rPr>
              <a:t>httpBackend</a:t>
            </a:r>
            <a:r>
              <a:rPr lang="nl-NL" altLang="nl-NL" dirty="0">
                <a:solidFill>
                  <a:srgbClr val="000000"/>
                </a:solidFill>
                <a:latin typeface="Consolas" panose="020B0609020204030204" pitchFamily="49" charset="0"/>
              </a:rPr>
              <a:t>_;</a:t>
            </a:r>
          </a:p>
          <a:p>
            <a:pPr defTabSz="914400" eaLnBrk="0" fontAlgn="base" hangingPunct="0">
              <a:spcBef>
                <a:spcPct val="0"/>
              </a:spcBef>
              <a:spcAft>
                <a:spcPct val="0"/>
              </a:spcAft>
            </a:pPr>
            <a:r>
              <a:rPr lang="nl-NL" altLang="nl-NL" dirty="0">
                <a:solidFill>
                  <a:srgbClr val="000000"/>
                </a:solidFill>
                <a:latin typeface="Consolas" panose="020B0609020204030204" pitchFamily="49" charset="0"/>
              </a:rPr>
              <a:t>}));</a:t>
            </a:r>
            <a:endParaRPr lang="nl-NL" altLang="nl-NL" sz="2000" dirty="0">
              <a:solidFill>
                <a:srgbClr val="000000"/>
              </a:solidFill>
              <a:latin typeface="Consolas" panose="020B0609020204030204" pitchFamily="49" charset="0"/>
            </a:endParaRPr>
          </a:p>
          <a:p>
            <a:pPr defTabSz="914400" eaLnBrk="0" fontAlgn="base" hangingPunct="0">
              <a:spcBef>
                <a:spcPct val="0"/>
              </a:spcBef>
              <a:spcAft>
                <a:spcPct val="0"/>
              </a:spcAft>
            </a:pPr>
            <a:r>
              <a:rPr lang="nl-NL" altLang="nl-NL" sz="2000" dirty="0">
                <a:solidFill>
                  <a:srgbClr val="000000"/>
                </a:solidFill>
                <a:latin typeface="Consolas" panose="020B0609020204030204" pitchFamily="49" charset="0"/>
              </a:rPr>
              <a:t>    </a:t>
            </a:r>
            <a:r>
              <a:rPr lang="nl-NL" altLang="nl-NL" sz="2000">
                <a:solidFill>
                  <a:srgbClr val="000000"/>
                </a:solidFill>
                <a:latin typeface="Consolas" panose="020B0609020204030204" pitchFamily="49" charset="0"/>
              </a:rPr>
              <a:t> </a:t>
            </a:r>
            <a:endParaRPr lang="nl-NL" altLang="nl-NL" sz="2000" dirty="0">
              <a:solidFill>
                <a:srgbClr val="000000"/>
              </a:solidFill>
              <a:latin typeface="Consolas" panose="020B0609020204030204" pitchFamily="49" charset="0"/>
            </a:endParaRPr>
          </a:p>
          <a:p>
            <a:pPr defTabSz="914400" eaLnBrk="0" fontAlgn="base" hangingPunct="0">
              <a:spcBef>
                <a:spcPct val="0"/>
              </a:spcBef>
              <a:spcAft>
                <a:spcPct val="0"/>
              </a:spcAft>
            </a:pPr>
            <a:r>
              <a:rPr lang="nl-NL" altLang="nl-NL">
                <a:solidFill>
                  <a:srgbClr val="000000"/>
                </a:solidFill>
                <a:latin typeface="Consolas" panose="020B0609020204030204" pitchFamily="49" charset="0"/>
              </a:rPr>
              <a:t>$httpBackend.when</a:t>
            </a:r>
            <a:r>
              <a:rPr lang="nl-NL" altLang="nl-NL" sz="2000">
                <a:solidFill>
                  <a:srgbClr val="000000"/>
                </a:solidFill>
                <a:latin typeface="Consolas" panose="020B0609020204030204" pitchFamily="49" charset="0"/>
              </a:rPr>
              <a:t> </a:t>
            </a:r>
            <a:r>
              <a:rPr lang="nl-NL" altLang="nl-NL" sz="2000" dirty="0">
                <a:solidFill>
                  <a:srgbClr val="000000"/>
                </a:solidFill>
                <a:latin typeface="Consolas" panose="020B0609020204030204" pitchFamily="49" charset="0"/>
              </a:rPr>
              <a:t>   </a:t>
            </a:r>
            <a:r>
              <a:rPr lang="nl-NL" altLang="nl-NL" sz="2000">
                <a:solidFill>
                  <a:srgbClr val="000000"/>
                </a:solidFill>
                <a:latin typeface="Consolas" panose="020B0609020204030204" pitchFamily="49" charset="0"/>
              </a:rPr>
              <a:t> </a:t>
            </a:r>
            <a:r>
              <a:rPr lang="nl-NL" altLang="nl-NL">
                <a:solidFill>
                  <a:srgbClr val="000000"/>
                </a:solidFill>
                <a:latin typeface="Consolas" panose="020B0609020204030204" pitchFamily="49" charset="0"/>
              </a:rPr>
              <a:t>(</a:t>
            </a:r>
            <a:r>
              <a:rPr lang="nl-NL" altLang="nl-NL">
                <a:solidFill>
                  <a:srgbClr val="A31515"/>
                </a:solidFill>
                <a:latin typeface="Consolas" panose="020B0609020204030204" pitchFamily="49" charset="0"/>
              </a:rPr>
              <a:t>"</a:t>
            </a:r>
            <a:r>
              <a:rPr lang="nl-NL" altLang="nl-NL" dirty="0">
                <a:solidFill>
                  <a:srgbClr val="A31515"/>
                </a:solidFill>
                <a:latin typeface="Consolas" panose="020B0609020204030204" pitchFamily="49" charset="0"/>
              </a:rPr>
              <a:t>GET"</a:t>
            </a:r>
            <a:r>
              <a:rPr lang="nl-NL" altLang="nl-NL" dirty="0">
                <a:solidFill>
                  <a:srgbClr val="000000"/>
                </a:solidFill>
                <a:latin typeface="Consolas" panose="020B0609020204030204" pitchFamily="49" charset="0"/>
              </a:rPr>
              <a:t>, </a:t>
            </a:r>
            <a:r>
              <a:rPr lang="nl-NL" altLang="nl-NL" dirty="0" err="1">
                <a:solidFill>
                  <a:srgbClr val="000000"/>
                </a:solidFill>
                <a:latin typeface="Consolas" panose="020B0609020204030204" pitchFamily="49" charset="0"/>
              </a:rPr>
              <a:t>urlConfig</a:t>
            </a:r>
            <a:r>
              <a:rPr lang="nl-NL" altLang="nl-NL" dirty="0">
                <a:solidFill>
                  <a:srgbClr val="000000"/>
                </a:solidFill>
                <a:latin typeface="Consolas" panose="020B0609020204030204" pitchFamily="49" charset="0"/>
              </a:rPr>
              <a:t> + </a:t>
            </a:r>
            <a:r>
              <a:rPr lang="nl-NL" altLang="nl-NL" dirty="0">
                <a:solidFill>
                  <a:srgbClr val="A31515"/>
                </a:solidFill>
                <a:latin typeface="Consolas" panose="020B0609020204030204" pitchFamily="49" charset="0"/>
              </a:rPr>
              <a:t>"</a:t>
            </a:r>
            <a:r>
              <a:rPr lang="nl-NL" altLang="nl-NL" dirty="0" err="1">
                <a:solidFill>
                  <a:srgbClr val="A31515"/>
                </a:solidFill>
                <a:latin typeface="Consolas" panose="020B0609020204030204" pitchFamily="49" charset="0"/>
              </a:rPr>
              <a:t>talks</a:t>
            </a:r>
            <a:r>
              <a:rPr lang="nl-NL" altLang="nl-NL" dirty="0">
                <a:solidFill>
                  <a:srgbClr val="A31515"/>
                </a:solidFill>
                <a:latin typeface="Consolas" panose="020B0609020204030204" pitchFamily="49" charset="0"/>
              </a:rPr>
              <a:t>"</a:t>
            </a:r>
            <a:r>
              <a:rPr lang="nl-NL" altLang="nl-NL" dirty="0">
                <a:solidFill>
                  <a:srgbClr val="000000"/>
                </a:solidFill>
                <a:latin typeface="Consolas" panose="020B0609020204030204" pitchFamily="49" charset="0"/>
              </a:rPr>
              <a:t>).</a:t>
            </a:r>
            <a:r>
              <a:rPr lang="nl-NL" altLang="nl-NL" dirty="0" err="1">
                <a:solidFill>
                  <a:srgbClr val="000000"/>
                </a:solidFill>
                <a:latin typeface="Consolas" panose="020B0609020204030204" pitchFamily="49" charset="0"/>
              </a:rPr>
              <a:t>respond</a:t>
            </a:r>
            <a:r>
              <a:rPr lang="nl-NL" altLang="nl-NL" dirty="0">
                <a:solidFill>
                  <a:srgbClr val="000000"/>
                </a:solidFill>
                <a:latin typeface="Consolas" panose="020B0609020204030204" pitchFamily="49" charset="0"/>
              </a:rPr>
              <a:t>(500); </a:t>
            </a:r>
            <a:endParaRPr lang="nl-NL" altLang="nl-NL" sz="2000" dirty="0">
              <a:solidFill>
                <a:srgbClr val="000000"/>
              </a:solidFill>
              <a:latin typeface="Consolas" panose="020B0609020204030204" pitchFamily="49" charset="0"/>
            </a:endParaRPr>
          </a:p>
          <a:p>
            <a:pPr lvl="0" defTabSz="914400" eaLnBrk="0" fontAlgn="base" hangingPunct="0">
              <a:spcBef>
                <a:spcPct val="0"/>
              </a:spcBef>
              <a:spcAft>
                <a:spcPct val="0"/>
              </a:spcAft>
            </a:pPr>
            <a:r>
              <a:rPr lang="nl-NL" altLang="nl-NL" sz="2000" dirty="0">
                <a:solidFill>
                  <a:srgbClr val="000000"/>
                </a:solidFill>
                <a:latin typeface="Consolas" panose="020B0609020204030204" pitchFamily="49" charset="0"/>
              </a:rPr>
              <a:t>        </a:t>
            </a:r>
            <a:r>
              <a:rPr lang="nl-NL" altLang="nl-NL" sz="2000">
                <a:solidFill>
                  <a:srgbClr val="000000"/>
                </a:solidFill>
                <a:latin typeface="Consolas" panose="020B0609020204030204" pitchFamily="49" charset="0"/>
              </a:rPr>
              <a:t> </a:t>
            </a:r>
            <a:r>
              <a:rPr lang="nl-NL" altLang="nl-NL" dirty="0">
                <a:solidFill>
                  <a:srgbClr val="000000"/>
                </a:solidFill>
                <a:latin typeface="Consolas" panose="020B0609020204030204" pitchFamily="49" charset="0"/>
              </a:rPr>
              <a:t>     </a:t>
            </a:r>
          </a:p>
          <a:p>
            <a:pPr defTabSz="914400" eaLnBrk="0" fontAlgn="base" hangingPunct="0">
              <a:spcBef>
                <a:spcPct val="0"/>
              </a:spcBef>
              <a:spcAft>
                <a:spcPct val="0"/>
              </a:spcAft>
            </a:pPr>
            <a:r>
              <a:rPr lang="nl-NL" altLang="nl-NL">
                <a:solidFill>
                  <a:srgbClr val="000000"/>
                </a:solidFill>
                <a:latin typeface="Consolas" panose="020B0609020204030204" pitchFamily="49" charset="0"/>
              </a:rPr>
              <a:t>console.log(</a:t>
            </a:r>
            <a:r>
              <a:rPr lang="nl-NL" altLang="nl-NL" err="1">
                <a:solidFill>
                  <a:schemeClr val="accent5">
                    <a:lumMod val="40000"/>
                    <a:lumOff val="60000"/>
                  </a:schemeClr>
                </a:solidFill>
                <a:latin typeface="Consolas" panose="020B0609020204030204" pitchFamily="49" charset="0"/>
              </a:rPr>
              <a:t>angular.mock</a:t>
            </a:r>
            <a:r>
              <a:rPr lang="nl-NL" altLang="nl-NL" err="1">
                <a:solidFill>
                  <a:srgbClr val="000000"/>
                </a:solidFill>
                <a:latin typeface="Consolas" panose="020B0609020204030204" pitchFamily="49" charset="0"/>
              </a:rPr>
              <a:t>.dump</a:t>
            </a:r>
            <a:r>
              <a:rPr lang="nl-NL" altLang="nl-NL">
                <a:solidFill>
                  <a:srgbClr val="000000"/>
                </a:solidFill>
                <a:latin typeface="Consolas" panose="020B0609020204030204" pitchFamily="49" charset="0"/>
              </a:rPr>
              <a:t>(</a:t>
            </a:r>
            <a:r>
              <a:rPr lang="nl-NL" altLang="nl-NL" err="1">
                <a:solidFill>
                  <a:srgbClr val="000000"/>
                </a:solidFill>
                <a:latin typeface="Consolas" panose="020B0609020204030204" pitchFamily="49" charset="0"/>
              </a:rPr>
              <a:t>talkService</a:t>
            </a:r>
            <a:r>
              <a:rPr lang="nl-NL" altLang="nl-NL">
                <a:solidFill>
                  <a:srgbClr val="000000"/>
                </a:solidFill>
                <a:latin typeface="Consolas" panose="020B0609020204030204" pitchFamily="49" charset="0"/>
              </a:rPr>
              <a:t>));</a:t>
            </a:r>
            <a:r>
              <a:rPr lang="nl-NL" altLang="nl-NL" sz="2000">
                <a:solidFill>
                  <a:srgbClr val="000000"/>
                </a:solidFill>
                <a:latin typeface="Consolas" panose="020B0609020204030204" pitchFamily="49" charset="0"/>
              </a:rPr>
              <a:t> </a:t>
            </a:r>
            <a:r>
              <a:rPr lang="nl-NL" altLang="nl-NL" sz="2000" dirty="0">
                <a:solidFill>
                  <a:srgbClr val="000000"/>
                </a:solidFill>
                <a:latin typeface="Consolas" panose="020B0609020204030204" pitchFamily="49" charset="0"/>
              </a:rPr>
              <a:t>   </a:t>
            </a:r>
            <a:r>
              <a:rPr lang="nl-NL" altLang="nl-NL" sz="2000">
                <a:solidFill>
                  <a:srgbClr val="000000"/>
                </a:solidFill>
                <a:latin typeface="Consolas" panose="020B0609020204030204" pitchFamily="49" charset="0"/>
              </a:rPr>
              <a:t> </a:t>
            </a:r>
            <a:endParaRPr lang="nl-NL" altLang="nl-NL" sz="4800" dirty="0">
              <a:solidFill>
                <a:schemeClr val="tx1"/>
              </a:solidFill>
              <a:latin typeface="Arial" panose="020B0604020202020204" pitchFamily="34" charset="0"/>
            </a:endParaRPr>
          </a:p>
        </p:txBody>
      </p:sp>
    </p:spTree>
    <p:extLst>
      <p:ext uri="{BB962C8B-B14F-4D97-AF65-F5344CB8AC3E}">
        <p14:creationId xmlns:p14="http://schemas.microsoft.com/office/powerpoint/2010/main" val="13933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003" y="472926"/>
            <a:ext cx="11889564" cy="1469873"/>
          </a:xfrm>
        </p:spPr>
        <p:txBody>
          <a:bodyPr/>
          <a:lstStyle/>
          <a:p>
            <a:r>
              <a:rPr lang="en-GB" altLang="nl-NL" dirty="0"/>
              <a:t>Code Quality</a:t>
            </a:r>
            <a:br>
              <a:rPr lang="en-US" dirty="0"/>
            </a:br>
            <a:r>
              <a:rPr lang="en-GB" altLang="nl-NL" sz="4000" dirty="0"/>
              <a:t>Style checking</a:t>
            </a:r>
            <a:endParaRPr lang="en-US" sz="4000" dirty="0">
              <a:solidFill>
                <a:srgbClr val="011E4F"/>
              </a:solidFill>
            </a:endParaRPr>
          </a:p>
        </p:txBody>
      </p:sp>
      <p:sp>
        <p:nvSpPr>
          <p:cNvPr id="7" name="TextBox 6"/>
          <p:cNvSpPr txBox="1"/>
          <p:nvPr/>
        </p:nvSpPr>
        <p:spPr>
          <a:xfrm>
            <a:off x="251003" y="1978567"/>
            <a:ext cx="5924502" cy="1938992"/>
          </a:xfrm>
          <a:prstGeom prst="rect">
            <a:avLst/>
          </a:prstGeom>
          <a:noFill/>
        </p:spPr>
        <p:txBody>
          <a:bodyPr wrap="square" rtlCol="0">
            <a:spAutoFit/>
          </a:bodyPr>
          <a:lstStyle/>
          <a:p>
            <a:pPr marL="571500" indent="-571500">
              <a:buFont typeface="Arial" panose="020B0604020202020204" pitchFamily="34" charset="0"/>
              <a:buChar char="•"/>
            </a:pPr>
            <a:r>
              <a:rPr lang="en-GB" altLang="nl-NL" sz="2800" dirty="0" err="1"/>
              <a:t>jSLint</a:t>
            </a:r>
            <a:endParaRPr lang="en-GB" altLang="nl-NL" sz="3600" dirty="0"/>
          </a:p>
          <a:p>
            <a:pPr marL="571500" indent="-571500">
              <a:buFont typeface="Arial" panose="020B0604020202020204" pitchFamily="34" charset="0"/>
              <a:buChar char="•"/>
            </a:pPr>
            <a:r>
              <a:rPr lang="en-GB" altLang="nl-NL" sz="2800" dirty="0" err="1"/>
              <a:t>tSLint</a:t>
            </a:r>
            <a:endParaRPr lang="en-GB" altLang="nl-NL" sz="2800" dirty="0"/>
          </a:p>
          <a:p>
            <a:pPr marL="571500" indent="-571500">
              <a:buFont typeface="Arial" panose="020B0604020202020204" pitchFamily="34" charset="0"/>
              <a:buChar char="•"/>
            </a:pPr>
            <a:r>
              <a:rPr lang="en-US" altLang="nl-NL" sz="2800" dirty="0"/>
              <a:t>Code guidelines for your team</a:t>
            </a:r>
          </a:p>
          <a:p>
            <a:pPr marL="571500" indent="-571500">
              <a:buFont typeface="Arial" panose="020B0604020202020204" pitchFamily="34" charset="0"/>
              <a:buChar char="•"/>
            </a:pPr>
            <a:endParaRPr lang="en-GB" altLang="nl-NL" sz="3600" dirty="0"/>
          </a:p>
        </p:txBody>
      </p:sp>
    </p:spTree>
    <p:extLst>
      <p:ext uri="{BB962C8B-B14F-4D97-AF65-F5344CB8AC3E}">
        <p14:creationId xmlns:p14="http://schemas.microsoft.com/office/powerpoint/2010/main" val="22813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003" y="472926"/>
            <a:ext cx="11889564" cy="1469873"/>
          </a:xfrm>
        </p:spPr>
        <p:txBody>
          <a:bodyPr/>
          <a:lstStyle/>
          <a:p>
            <a:r>
              <a:rPr lang="en-GB" altLang="nl-NL" dirty="0"/>
              <a:t>Code Quality</a:t>
            </a:r>
            <a:br>
              <a:rPr lang="en-US" dirty="0"/>
            </a:br>
            <a:r>
              <a:rPr lang="en-GB" altLang="nl-NL" sz="4000" dirty="0"/>
              <a:t>Style checking</a:t>
            </a:r>
            <a:endParaRPr lang="en-US" sz="4000" dirty="0">
              <a:solidFill>
                <a:srgbClr val="011E4F"/>
              </a:solidFill>
            </a:endParaRPr>
          </a:p>
        </p:txBody>
      </p:sp>
      <p:sp>
        <p:nvSpPr>
          <p:cNvPr id="5" name="Rectangle 1"/>
          <p:cNvSpPr>
            <a:spLocks noChangeArrowheads="1"/>
          </p:cNvSpPr>
          <p:nvPr/>
        </p:nvSpPr>
        <p:spPr bwMode="auto">
          <a:xfrm>
            <a:off x="252617" y="1841078"/>
            <a:ext cx="11887950" cy="1634490"/>
          </a:xfrm>
          <a:prstGeom prst="roundRect">
            <a:avLst/>
          </a:prstGeom>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spAutoFit/>
          </a:bodyPr>
          <a:lstStyle/>
          <a:p>
            <a:pPr defTabSz="914400" eaLnBrk="0" fontAlgn="base">
              <a:lnSpc>
                <a:spcPct val="100000"/>
              </a:lnSpc>
              <a:spcBef>
                <a:spcPct val="0"/>
              </a:spcBef>
              <a:spcAft>
                <a:spcPct val="0"/>
              </a:spcAft>
              <a:tabLst/>
            </a:pPr>
            <a:r>
              <a:rPr lang="nl-NL" altLang="nl-NL" dirty="0">
                <a:latin typeface="Consolas" panose="020B0609020204030204" pitchFamily="49" charset="0"/>
              </a:rPr>
              <a:t>{</a:t>
            </a:r>
          </a:p>
          <a:p>
            <a:pPr defTabSz="914400" eaLnBrk="0" fontAlgn="base">
              <a:lnSpc>
                <a:spcPct val="100000"/>
              </a:lnSpc>
              <a:spcBef>
                <a:spcPct val="0"/>
              </a:spcBef>
              <a:spcAft>
                <a:spcPct val="0"/>
              </a:spcAft>
              <a:tabLst/>
            </a:pPr>
            <a:r>
              <a:rPr lang="nl-NL" altLang="nl-NL" dirty="0">
                <a:latin typeface="Consolas" panose="020B0609020204030204" pitchFamily="49" charset="0"/>
              </a:rPr>
              <a:t>   </a:t>
            </a:r>
            <a:r>
              <a:rPr lang="nl-NL" altLang="nl-NL" dirty="0">
                <a:solidFill>
                  <a:srgbClr val="2E75B6"/>
                </a:solidFill>
                <a:latin typeface="Consolas" panose="020B0609020204030204" pitchFamily="49" charset="0"/>
              </a:rPr>
              <a:t>"</a:t>
            </a:r>
            <a:r>
              <a:rPr lang="nl-NL" altLang="nl-NL" dirty="0" err="1">
                <a:solidFill>
                  <a:srgbClr val="2E75B6"/>
                </a:solidFill>
                <a:latin typeface="Consolas" panose="020B0609020204030204" pitchFamily="49" charset="0"/>
              </a:rPr>
              <a:t>rules</a:t>
            </a:r>
            <a:r>
              <a:rPr lang="nl-NL" altLang="nl-NL" dirty="0">
                <a:solidFill>
                  <a:srgbClr val="2E75B6"/>
                </a:solidFill>
                <a:latin typeface="Consolas" panose="020B0609020204030204" pitchFamily="49" charset="0"/>
              </a:rPr>
              <a:t>"</a:t>
            </a:r>
            <a:r>
              <a:rPr lang="nl-NL" altLang="nl-NL" dirty="0">
                <a:latin typeface="Consolas" panose="020B0609020204030204" pitchFamily="49" charset="0"/>
              </a:rPr>
              <a:t>: {</a:t>
            </a:r>
          </a:p>
          <a:p>
            <a:pPr lvl="0" defTabSz="914400" eaLnBrk="0" fontAlgn="base" hangingPunct="0">
              <a:spcBef>
                <a:spcPct val="0"/>
              </a:spcBef>
              <a:spcAft>
                <a:spcPct val="0"/>
              </a:spcAft>
            </a:pPr>
            <a:r>
              <a:rPr lang="nl-NL" altLang="nl-NL" dirty="0">
                <a:solidFill>
                  <a:srgbClr val="000000"/>
                </a:solidFill>
                <a:latin typeface="Consolas" panose="020B0609020204030204" pitchFamily="49" charset="0"/>
              </a:rPr>
              <a:t>         </a:t>
            </a:r>
            <a:r>
              <a:rPr lang="nl-NL" altLang="nl-NL" dirty="0">
                <a:solidFill>
                  <a:srgbClr val="2E75B6"/>
                </a:solidFill>
                <a:latin typeface="Consolas" panose="020B0609020204030204" pitchFamily="49" charset="0"/>
              </a:rPr>
              <a:t>"quotemark"</a:t>
            </a:r>
            <a:r>
              <a:rPr lang="nl-NL" altLang="nl-NL" dirty="0">
                <a:latin typeface="Consolas" panose="020B0609020204030204" pitchFamily="49" charset="0"/>
              </a:rPr>
              <a:t>: [ </a:t>
            </a:r>
            <a:r>
              <a:rPr lang="nl-NL" altLang="nl-NL" dirty="0" err="1">
                <a:solidFill>
                  <a:srgbClr val="0000FF"/>
                </a:solidFill>
                <a:latin typeface="Consolas" panose="020B0609020204030204" pitchFamily="49" charset="0"/>
              </a:rPr>
              <a:t>true</a:t>
            </a:r>
            <a:r>
              <a:rPr lang="nl-NL" altLang="nl-NL" dirty="0">
                <a:latin typeface="Consolas" panose="020B0609020204030204" pitchFamily="49" charset="0"/>
              </a:rPr>
              <a:t>, </a:t>
            </a:r>
            <a:r>
              <a:rPr lang="nl-NL" altLang="nl-NL" dirty="0">
                <a:solidFill>
                  <a:srgbClr val="A31515"/>
                </a:solidFill>
                <a:latin typeface="Consolas" panose="020B0609020204030204" pitchFamily="49" charset="0"/>
              </a:rPr>
              <a:t>"double"</a:t>
            </a:r>
            <a:r>
              <a:rPr lang="nl-NL" altLang="nl-NL" dirty="0">
                <a:latin typeface="Consolas" panose="020B0609020204030204" pitchFamily="49" charset="0"/>
              </a:rPr>
              <a:t>, </a:t>
            </a:r>
            <a:r>
              <a:rPr lang="nl-NL" altLang="nl-NL" dirty="0">
                <a:solidFill>
                  <a:srgbClr val="A31515"/>
                </a:solidFill>
                <a:latin typeface="Consolas" panose="020B0609020204030204" pitchFamily="49" charset="0"/>
              </a:rPr>
              <a:t>"</a:t>
            </a:r>
            <a:r>
              <a:rPr lang="nl-NL" altLang="nl-NL" dirty="0" err="1">
                <a:solidFill>
                  <a:srgbClr val="A31515"/>
                </a:solidFill>
                <a:latin typeface="Consolas" panose="020B0609020204030204" pitchFamily="49" charset="0"/>
              </a:rPr>
              <a:t>avoid</a:t>
            </a:r>
            <a:r>
              <a:rPr lang="nl-NL" altLang="nl-NL" dirty="0">
                <a:solidFill>
                  <a:srgbClr val="A31515"/>
                </a:solidFill>
                <a:latin typeface="Consolas" panose="020B0609020204030204" pitchFamily="49" charset="0"/>
              </a:rPr>
              <a:t>-escape"</a:t>
            </a:r>
            <a:r>
              <a:rPr lang="nl-NL" altLang="nl-NL" dirty="0">
                <a:latin typeface="Consolas" panose="020B0609020204030204" pitchFamily="49" charset="0"/>
              </a:rPr>
              <a:t> ]</a:t>
            </a:r>
          </a:p>
          <a:p>
            <a:pPr defTabSz="914400" eaLnBrk="0" fontAlgn="base">
              <a:lnSpc>
                <a:spcPct val="100000"/>
              </a:lnSpc>
              <a:spcBef>
                <a:spcPct val="0"/>
              </a:spcBef>
              <a:spcAft>
                <a:spcPct val="0"/>
              </a:spcAft>
              <a:tabLst/>
            </a:pPr>
            <a:r>
              <a:rPr lang="en-GB" altLang="nl-NL" dirty="0">
                <a:latin typeface="Consolas" panose="020B0609020204030204" pitchFamily="49" charset="0"/>
              </a:rPr>
              <a:t>   }</a:t>
            </a:r>
            <a:endParaRPr lang="nl-NL" altLang="nl-NL" dirty="0">
              <a:latin typeface="Consolas" panose="020B0609020204030204" pitchFamily="49" charset="0"/>
            </a:endParaRPr>
          </a:p>
          <a:p>
            <a:pPr lvl="0" defTabSz="914400" eaLnBrk="0" fontAlgn="base" hangingPunct="0">
              <a:spcBef>
                <a:spcPct val="0"/>
              </a:spcBef>
              <a:spcAft>
                <a:spcPct val="0"/>
              </a:spcAft>
            </a:pPr>
            <a:r>
              <a:rPr lang="en-GB" altLang="nl-NL" dirty="0">
                <a:solidFill>
                  <a:schemeClr val="tx1"/>
                </a:solidFill>
                <a:latin typeface="Consolas" panose="020B0609020204030204" pitchFamily="49" charset="0"/>
              </a:rPr>
              <a:t>} </a:t>
            </a:r>
            <a:endParaRPr lang="nl-NL" altLang="nl-NL" dirty="0">
              <a:solidFill>
                <a:schemeClr val="tx1"/>
              </a:solidFill>
              <a:latin typeface="Arial" panose="020B0604020202020204" pitchFamily="34" charset="0"/>
            </a:endParaRPr>
          </a:p>
        </p:txBody>
      </p:sp>
      <p:sp>
        <p:nvSpPr>
          <p:cNvPr id="6" name="Rectangle 1"/>
          <p:cNvSpPr>
            <a:spLocks noChangeArrowheads="1"/>
          </p:cNvSpPr>
          <p:nvPr/>
        </p:nvSpPr>
        <p:spPr bwMode="auto">
          <a:xfrm>
            <a:off x="251003" y="3560962"/>
            <a:ext cx="11943898" cy="1328023"/>
          </a:xfrm>
          <a:prstGeom prst="roundRect">
            <a:avLst/>
          </a:prstGeom>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spAutoFit/>
          </a:bodyPr>
          <a:lstStyle/>
          <a:p>
            <a:pPr lvl="0" defTabSz="914400" eaLnBrk="0" fontAlgn="base" hangingPunct="0">
              <a:spcBef>
                <a:spcPct val="0"/>
              </a:spcBef>
              <a:spcAft>
                <a:spcPct val="0"/>
              </a:spcAft>
            </a:pPr>
            <a:r>
              <a:rPr lang="nl-NL" altLang="nl-NL" dirty="0" err="1">
                <a:solidFill>
                  <a:srgbClr val="0000FF"/>
                </a:solidFill>
                <a:latin typeface="Consolas" panose="020B0609020204030204" pitchFamily="49" charset="0"/>
              </a:rPr>
              <a:t>namespace</a:t>
            </a:r>
            <a:r>
              <a:rPr lang="nl-NL" altLang="nl-NL" dirty="0">
                <a:solidFill>
                  <a:srgbClr val="000000"/>
                </a:solidFill>
                <a:latin typeface="Consolas" panose="020B0609020204030204" pitchFamily="49" charset="0"/>
              </a:rPr>
              <a:t> </a:t>
            </a:r>
            <a:r>
              <a:rPr lang="nl-NL" altLang="nl-NL" dirty="0">
                <a:solidFill>
                  <a:srgbClr val="55BADE"/>
                </a:solidFill>
                <a:latin typeface="Consolas" panose="020B0609020204030204" pitchFamily="49" charset="0"/>
              </a:rPr>
              <a:t>Common</a:t>
            </a:r>
            <a:r>
              <a:rPr lang="nl-NL" altLang="nl-NL" dirty="0">
                <a:solidFill>
                  <a:srgbClr val="000000"/>
                </a:solidFill>
                <a:latin typeface="Consolas" panose="020B0609020204030204" pitchFamily="49" charset="0"/>
              </a:rPr>
              <a:t> {</a:t>
            </a:r>
          </a:p>
          <a:p>
            <a:pPr lvl="0" defTabSz="914400" eaLnBrk="0" fontAlgn="base" hangingPunct="0">
              <a:spcBef>
                <a:spcPct val="0"/>
              </a:spcBef>
              <a:spcAft>
                <a:spcPct val="0"/>
              </a:spcAft>
            </a:pPr>
            <a:r>
              <a:rPr lang="nl-NL" altLang="nl-NL" dirty="0">
                <a:solidFill>
                  <a:srgbClr val="000000"/>
                </a:solidFill>
                <a:latin typeface="Consolas" panose="020B0609020204030204" pitchFamily="49" charset="0"/>
              </a:rPr>
              <a:t>     </a:t>
            </a:r>
            <a:r>
              <a:rPr lang="nl-NL" altLang="nl-NL" dirty="0" err="1">
                <a:solidFill>
                  <a:srgbClr val="0000FF"/>
                </a:solidFill>
                <a:latin typeface="Consolas" panose="020B0609020204030204" pitchFamily="49" charset="0"/>
              </a:rPr>
              <a:t>const</a:t>
            </a:r>
            <a:r>
              <a:rPr lang="nl-NL" altLang="nl-NL" dirty="0">
                <a:solidFill>
                  <a:srgbClr val="000000"/>
                </a:solidFill>
                <a:latin typeface="Consolas" panose="020B0609020204030204" pitchFamily="49" charset="0"/>
              </a:rPr>
              <a:t> name = </a:t>
            </a:r>
            <a:r>
              <a:rPr lang="nl-NL" altLang="nl-NL" dirty="0">
                <a:solidFill>
                  <a:srgbClr val="A31515"/>
                </a:solidFill>
                <a:latin typeface="Consolas" panose="020B0609020204030204" pitchFamily="49" charset="0"/>
              </a:rPr>
              <a:t>"</a:t>
            </a:r>
            <a:r>
              <a:rPr lang="nl-NL" altLang="nl-NL" dirty="0" err="1">
                <a:solidFill>
                  <a:srgbClr val="A31515"/>
                </a:solidFill>
                <a:latin typeface="Consolas" panose="020B0609020204030204" pitchFamily="49" charset="0"/>
              </a:rPr>
              <a:t>devcon-webdev</a:t>
            </a:r>
            <a:r>
              <a:rPr lang="nl-NL" altLang="nl-NL" dirty="0">
                <a:solidFill>
                  <a:srgbClr val="A31515"/>
                </a:solidFill>
                <a:latin typeface="Consolas" panose="020B0609020204030204" pitchFamily="49" charset="0"/>
              </a:rPr>
              <a:t>"</a:t>
            </a:r>
            <a:r>
              <a:rPr lang="nl-NL" altLang="nl-NL" dirty="0">
                <a:solidFill>
                  <a:srgbClr val="000000"/>
                </a:solidFill>
                <a:latin typeface="Consolas" panose="020B0609020204030204" pitchFamily="49" charset="0"/>
              </a:rPr>
              <a:t>;</a:t>
            </a:r>
          </a:p>
          <a:p>
            <a:pPr lvl="0" defTabSz="914400" eaLnBrk="0" fontAlgn="base" hangingPunct="0">
              <a:spcBef>
                <a:spcPct val="0"/>
              </a:spcBef>
              <a:spcAft>
                <a:spcPct val="0"/>
              </a:spcAft>
            </a:pPr>
            <a:r>
              <a:rPr lang="nl-NL" altLang="nl-NL" dirty="0">
                <a:solidFill>
                  <a:srgbClr val="000000"/>
                </a:solidFill>
                <a:latin typeface="Consolas" panose="020B0609020204030204" pitchFamily="49" charset="0"/>
              </a:rPr>
              <a:t>     </a:t>
            </a:r>
            <a:r>
              <a:rPr lang="nl-NL" altLang="nl-NL" dirty="0">
                <a:solidFill>
                  <a:srgbClr val="0000FF"/>
                </a:solidFill>
                <a:latin typeface="Consolas" panose="020B0609020204030204" pitchFamily="49" charset="0"/>
              </a:rPr>
              <a:t>let</a:t>
            </a:r>
            <a:r>
              <a:rPr lang="nl-NL" altLang="nl-NL" dirty="0">
                <a:solidFill>
                  <a:srgbClr val="000000"/>
                </a:solidFill>
                <a:latin typeface="Consolas" panose="020B0609020204030204" pitchFamily="49" charset="0"/>
              </a:rPr>
              <a:t> app: </a:t>
            </a:r>
            <a:r>
              <a:rPr lang="nl-NL" altLang="nl-NL" dirty="0" err="1">
                <a:solidFill>
                  <a:srgbClr val="55BADE"/>
                </a:solidFill>
                <a:latin typeface="Consolas" panose="020B0609020204030204" pitchFamily="49" charset="0"/>
              </a:rPr>
              <a:t>angular.IModule</a:t>
            </a:r>
            <a:r>
              <a:rPr lang="nl-NL" altLang="nl-NL" dirty="0">
                <a:solidFill>
                  <a:srgbClr val="000000"/>
                </a:solidFill>
                <a:latin typeface="Consolas" panose="020B0609020204030204" pitchFamily="49" charset="0"/>
              </a:rPr>
              <a:t> = </a:t>
            </a:r>
            <a:r>
              <a:rPr lang="nl-NL" altLang="nl-NL" dirty="0" err="1">
                <a:solidFill>
                  <a:srgbClr val="000000"/>
                </a:solidFill>
                <a:latin typeface="Consolas" panose="020B0609020204030204" pitchFamily="49" charset="0"/>
              </a:rPr>
              <a:t>angular.module</a:t>
            </a:r>
            <a:r>
              <a:rPr lang="nl-NL" altLang="nl-NL" dirty="0">
                <a:solidFill>
                  <a:srgbClr val="000000"/>
                </a:solidFill>
                <a:latin typeface="Consolas" panose="020B0609020204030204" pitchFamily="49" charset="0"/>
              </a:rPr>
              <a:t>(name, [</a:t>
            </a:r>
            <a:r>
              <a:rPr lang="nl-NL" altLang="nl-NL" dirty="0">
                <a:solidFill>
                  <a:srgbClr val="A31515"/>
                </a:solidFill>
                <a:latin typeface="Consolas" panose="020B0609020204030204" pitchFamily="49" charset="0"/>
              </a:rPr>
              <a:t>'templates'</a:t>
            </a:r>
            <a:r>
              <a:rPr lang="nl-NL" altLang="nl-NL" dirty="0">
                <a:solidFill>
                  <a:srgbClr val="000000"/>
                </a:solidFill>
                <a:latin typeface="Consolas" panose="020B0609020204030204" pitchFamily="49" charset="0"/>
              </a:rPr>
              <a:t>, </a:t>
            </a:r>
            <a:r>
              <a:rPr lang="nl-NL" altLang="nl-NL" dirty="0">
                <a:solidFill>
                  <a:srgbClr val="A31515"/>
                </a:solidFill>
                <a:latin typeface="Consolas" panose="020B0609020204030204" pitchFamily="49" charset="0"/>
              </a:rPr>
              <a:t>"</a:t>
            </a:r>
            <a:r>
              <a:rPr lang="nl-NL" altLang="nl-NL" dirty="0" err="1">
                <a:solidFill>
                  <a:srgbClr val="A31515"/>
                </a:solidFill>
                <a:latin typeface="Consolas" panose="020B0609020204030204" pitchFamily="49" charset="0"/>
              </a:rPr>
              <a:t>ui.router</a:t>
            </a:r>
            <a:r>
              <a:rPr lang="nl-NL" altLang="nl-NL" dirty="0">
                <a:solidFill>
                  <a:srgbClr val="A31515"/>
                </a:solidFill>
                <a:latin typeface="Consolas" panose="020B0609020204030204" pitchFamily="49" charset="0"/>
              </a:rPr>
              <a:t>"</a:t>
            </a:r>
            <a:r>
              <a:rPr lang="nl-NL" altLang="nl-NL" dirty="0">
                <a:solidFill>
                  <a:srgbClr val="000000"/>
                </a:solidFill>
                <a:latin typeface="Consolas" panose="020B0609020204030204" pitchFamily="49" charset="0"/>
              </a:rPr>
              <a:t>, </a:t>
            </a:r>
            <a:r>
              <a:rPr lang="nl-NL" altLang="nl-NL" dirty="0">
                <a:solidFill>
                  <a:srgbClr val="A31515"/>
                </a:solidFill>
                <a:latin typeface="Consolas" panose="020B0609020204030204" pitchFamily="49" charset="0"/>
              </a:rPr>
              <a:t>"</a:t>
            </a:r>
            <a:r>
              <a:rPr lang="nl-NL" altLang="nl-NL" dirty="0" err="1">
                <a:solidFill>
                  <a:srgbClr val="A31515"/>
                </a:solidFill>
                <a:latin typeface="Consolas" panose="020B0609020204030204" pitchFamily="49" charset="0"/>
              </a:rPr>
              <a:t>people</a:t>
            </a:r>
            <a:r>
              <a:rPr lang="nl-NL" altLang="nl-NL" dirty="0">
                <a:solidFill>
                  <a:srgbClr val="A31515"/>
                </a:solidFill>
                <a:latin typeface="Consolas" panose="020B0609020204030204" pitchFamily="49" charset="0"/>
              </a:rPr>
              <a:t>"</a:t>
            </a:r>
            <a:r>
              <a:rPr lang="nl-NL" altLang="nl-NL" dirty="0">
                <a:solidFill>
                  <a:srgbClr val="000000"/>
                </a:solidFill>
                <a:latin typeface="Consolas" panose="020B0609020204030204" pitchFamily="49" charset="0"/>
              </a:rPr>
              <a:t>]); </a:t>
            </a:r>
          </a:p>
          <a:p>
            <a:pPr lvl="0" defTabSz="914400" eaLnBrk="0" fontAlgn="base" hangingPunct="0">
              <a:spcBef>
                <a:spcPct val="0"/>
              </a:spcBef>
              <a:spcAft>
                <a:spcPct val="0"/>
              </a:spcAft>
            </a:pPr>
            <a:r>
              <a:rPr lang="nl-NL" altLang="nl-NL" dirty="0">
                <a:solidFill>
                  <a:srgbClr val="000000"/>
                </a:solidFill>
                <a:latin typeface="Consolas" panose="020B0609020204030204" pitchFamily="49" charset="0"/>
              </a:rPr>
              <a:t>}</a:t>
            </a:r>
            <a:endParaRPr lang="nl-NL" altLang="nl-NL" dirty="0">
              <a:solidFill>
                <a:schemeClr val="tx1"/>
              </a:solidFill>
              <a:latin typeface="Arial" panose="020B0604020202020204" pitchFamily="34" charset="0"/>
            </a:endParaRPr>
          </a:p>
        </p:txBody>
      </p:sp>
      <p:pic>
        <p:nvPicPr>
          <p:cNvPr id="8" name="Picture 7"/>
          <p:cNvPicPr>
            <a:picLocks noChangeAspect="1"/>
          </p:cNvPicPr>
          <p:nvPr/>
        </p:nvPicPr>
        <p:blipFill>
          <a:blip r:embed="rId3"/>
          <a:stretch>
            <a:fillRect/>
          </a:stretch>
        </p:blipFill>
        <p:spPr>
          <a:xfrm>
            <a:off x="284734" y="5301734"/>
            <a:ext cx="10630188" cy="2232344"/>
          </a:xfrm>
          <a:prstGeom prst="rect">
            <a:avLst/>
          </a:prstGeom>
        </p:spPr>
      </p:pic>
    </p:spTree>
    <p:extLst>
      <p:ext uri="{BB962C8B-B14F-4D97-AF65-F5344CB8AC3E}">
        <p14:creationId xmlns:p14="http://schemas.microsoft.com/office/powerpoint/2010/main" val="25975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6159622" cy="1833836"/>
          </a:xfrm>
        </p:spPr>
        <p:txBody>
          <a:bodyPr/>
          <a:lstStyle/>
          <a:p>
            <a:r>
              <a:rPr lang="en-GB" dirty="0"/>
              <a:t>Code Quality</a:t>
            </a:r>
            <a:br>
              <a:rPr lang="en-US" dirty="0"/>
            </a:br>
            <a:r>
              <a:rPr lang="en-US" dirty="0">
                <a:solidFill>
                  <a:srgbClr val="011E4F"/>
                </a:solidFill>
              </a:rPr>
              <a:t>Testing\Lint – Demo</a:t>
            </a:r>
            <a:endParaRPr lang="en-US" dirty="0"/>
          </a:p>
        </p:txBody>
      </p:sp>
      <p:pic>
        <p:nvPicPr>
          <p:cNvPr id="7"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262" y="-4635"/>
            <a:ext cx="6002214" cy="6999160"/>
          </a:xfrm>
          <a:prstGeom prst="rect">
            <a:avLst/>
          </a:prstGeom>
        </p:spPr>
      </p:pic>
    </p:spTree>
    <p:extLst>
      <p:ext uri="{BB962C8B-B14F-4D97-AF65-F5344CB8AC3E}">
        <p14:creationId xmlns:p14="http://schemas.microsoft.com/office/powerpoint/2010/main" val="71718570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003" y="472926"/>
            <a:ext cx="11889564" cy="1469873"/>
          </a:xfrm>
        </p:spPr>
        <p:txBody>
          <a:bodyPr/>
          <a:lstStyle/>
          <a:p>
            <a:r>
              <a:rPr lang="en-GB" altLang="nl-NL" dirty="0"/>
              <a:t>Code Quality</a:t>
            </a:r>
            <a:br>
              <a:rPr lang="en-US" dirty="0"/>
            </a:br>
            <a:r>
              <a:rPr lang="en-GB" altLang="nl-NL" sz="4000" dirty="0"/>
              <a:t>Unit testing – Jasmine</a:t>
            </a:r>
            <a:endParaRPr lang="en-US" sz="4000" dirty="0">
              <a:solidFill>
                <a:srgbClr val="011E4F"/>
              </a:solidFill>
            </a:endParaRPr>
          </a:p>
        </p:txBody>
      </p:sp>
      <p:sp>
        <p:nvSpPr>
          <p:cNvPr id="7" name="TextBox 6"/>
          <p:cNvSpPr txBox="1"/>
          <p:nvPr/>
        </p:nvSpPr>
        <p:spPr>
          <a:xfrm>
            <a:off x="221727" y="2201118"/>
            <a:ext cx="5924502" cy="2936188"/>
          </a:xfrm>
          <a:prstGeom prst="rect">
            <a:avLst/>
          </a:prstGeom>
          <a:noFill/>
        </p:spPr>
        <p:txBody>
          <a:bodyPr wrap="square" rtlCol="0">
            <a:spAutoFit/>
          </a:bodyPr>
          <a:lstStyle/>
          <a:p>
            <a:r>
              <a:rPr lang="en-GB" sz="2800" dirty="0"/>
              <a:t>BDD </a:t>
            </a:r>
            <a:r>
              <a:rPr lang="en-GB" sz="2800" dirty="0" err="1"/>
              <a:t>Behavior</a:t>
            </a:r>
            <a:r>
              <a:rPr lang="en-GB" sz="2800" dirty="0"/>
              <a:t> Driven Development</a:t>
            </a:r>
          </a:p>
          <a:p>
            <a:endParaRPr lang="en-GB" sz="2800" dirty="0"/>
          </a:p>
          <a:p>
            <a:pPr marL="457200" indent="-457200">
              <a:buFont typeface="Arial" panose="020B0604020202020204" pitchFamily="34" charset="0"/>
              <a:buChar char="•"/>
            </a:pPr>
            <a:r>
              <a:rPr lang="en-GB" sz="2800" dirty="0"/>
              <a:t>describe</a:t>
            </a:r>
          </a:p>
          <a:p>
            <a:pPr marL="457200" indent="-457200">
              <a:buFont typeface="Arial" panose="020B0604020202020204" pitchFamily="34" charset="0"/>
              <a:buChar char="•"/>
            </a:pPr>
            <a:r>
              <a:rPr lang="en-GB" sz="2800" dirty="0" err="1"/>
              <a:t>beforeEach</a:t>
            </a:r>
            <a:endParaRPr lang="en-GB" sz="2800" dirty="0"/>
          </a:p>
          <a:p>
            <a:pPr marL="457200" indent="-457200" defTabSz="584200" hangingPunct="0">
              <a:lnSpc>
                <a:spcPct val="130000"/>
              </a:lnSpc>
              <a:buFont typeface="Arial" panose="020B0604020202020204" pitchFamily="34" charset="0"/>
              <a:buChar char="•"/>
              <a:tabLst>
                <a:tab pos="1371600" algn="l"/>
              </a:tabLst>
            </a:pPr>
            <a:r>
              <a:rPr lang="en-GB" sz="2800" dirty="0"/>
              <a:t>it</a:t>
            </a:r>
          </a:p>
          <a:p>
            <a:pPr marL="457200" indent="-457200" defTabSz="584200" hangingPunct="0">
              <a:lnSpc>
                <a:spcPct val="130000"/>
              </a:lnSpc>
              <a:buFont typeface="Arial" panose="020B0604020202020204" pitchFamily="34" charset="0"/>
              <a:buChar char="•"/>
              <a:tabLst>
                <a:tab pos="1371600" algn="l"/>
              </a:tabLst>
            </a:pPr>
            <a:r>
              <a:rPr lang="en-GB" sz="2800" dirty="0"/>
              <a:t>expect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75" y="647499"/>
            <a:ext cx="12970984" cy="5514059"/>
          </a:xfrm>
          <a:prstGeom prst="rect">
            <a:avLst/>
          </a:prstGeom>
        </p:spPr>
      </p:pic>
    </p:spTree>
    <p:extLst>
      <p:ext uri="{BB962C8B-B14F-4D97-AF65-F5344CB8AC3E}">
        <p14:creationId xmlns:p14="http://schemas.microsoft.com/office/powerpoint/2010/main" val="106209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p:cNvSpPr txBox="1">
            <a:spLocks/>
          </p:cNvSpPr>
          <p:nvPr/>
        </p:nvSpPr>
        <p:spPr>
          <a:xfrm>
            <a:off x="274638" y="2125663"/>
            <a:ext cx="11887200" cy="209288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Available for questions in the Q&amp;A room</a:t>
            </a:r>
          </a:p>
          <a:p>
            <a:pPr lvl="1"/>
            <a:r>
              <a:rPr lang="nl-NL" dirty="0">
                <a:solidFill>
                  <a:schemeClr val="tx1"/>
                </a:solidFill>
              </a:rPr>
              <a:t>Github:</a:t>
            </a:r>
            <a:r>
              <a:rPr lang="nl-NL" dirty="0"/>
              <a:t> </a:t>
            </a:r>
            <a:r>
              <a:rPr lang="nl-NL" dirty="0">
                <a:hlinkClick r:id="rId3"/>
              </a:rPr>
              <a:t>http://lumin.is/webdev</a:t>
            </a:r>
            <a:r>
              <a:rPr lang="en-US" dirty="0">
                <a:hlinkClick r:id="rId3"/>
              </a:rPr>
              <a:t> </a:t>
            </a:r>
            <a:endParaRPr lang="en-US" dirty="0"/>
          </a:p>
        </p:txBody>
      </p:sp>
      <p:sp>
        <p:nvSpPr>
          <p:cNvPr id="3"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Thank you</a:t>
            </a:r>
            <a:endParaRPr lang="en-US" sz="4000" dirty="0">
              <a:gradFill>
                <a:gsLst>
                  <a:gs pos="10101">
                    <a:schemeClr val="tx1"/>
                  </a:gs>
                  <a:gs pos="54000">
                    <a:schemeClr val="tx1"/>
                  </a:gs>
                </a:gsLst>
                <a:lin ang="5400000" scaled="0"/>
              </a:gradFill>
            </a:endParaRPr>
          </a:p>
        </p:txBody>
      </p:sp>
      <p:sp>
        <p:nvSpPr>
          <p:cNvPr id="5" name="Rectangle 4"/>
          <p:cNvSpPr/>
          <p:nvPr/>
        </p:nvSpPr>
        <p:spPr bwMode="auto">
          <a:xfrm>
            <a:off x="10394701" y="0"/>
            <a:ext cx="2088232" cy="8640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nl-NL"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luminis.png"/>
          <p:cNvPicPr>
            <a:picLocks noChangeAspect="1"/>
          </p:cNvPicPr>
          <p:nvPr/>
        </p:nvPicPr>
        <p:blipFill>
          <a:blip r:embed="rId4">
            <a:extLst/>
          </a:blip>
          <a:stretch>
            <a:fillRect/>
          </a:stretch>
        </p:blipFill>
        <p:spPr>
          <a:xfrm>
            <a:off x="10527287" y="144016"/>
            <a:ext cx="1752901" cy="616943"/>
          </a:xfrm>
          <a:prstGeom prst="rect">
            <a:avLst/>
          </a:prstGeom>
          <a:ln w="12700">
            <a:miter lim="400000"/>
          </a:ln>
        </p:spPr>
      </p:pic>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marL="119063" indent="-119063"/>
            <a:r>
              <a:rPr lang="en-US" sz="3200" dirty="0">
                <a:solidFill>
                  <a:schemeClr val="bg1"/>
                </a:solidFill>
                <a:latin typeface="Segoe UI Light" pitchFamily="34" charset="0"/>
              </a:rPr>
              <a:t>"</a:t>
            </a:r>
            <a:r>
              <a:rPr lang="en-US" sz="3200" dirty="0" err="1">
                <a:solidFill>
                  <a:schemeClr val="bg1"/>
                </a:solidFill>
                <a:latin typeface="Segoe UI Light" pitchFamily="34" charset="0"/>
              </a:rPr>
              <a:t>Javascript</a:t>
            </a:r>
            <a:r>
              <a:rPr lang="en-US" sz="3200" dirty="0">
                <a:solidFill>
                  <a:schemeClr val="bg1"/>
                </a:solidFill>
                <a:latin typeface="Segoe UI Light" pitchFamily="34" charset="0"/>
              </a:rPr>
              <a:t> makes me want to flip the table and say ”**** this shit"</a:t>
            </a:r>
            <a:endParaRPr lang="en-US" sz="3200" spc="-120" dirty="0">
              <a:solidFill>
                <a:schemeClr val="bg1"/>
              </a:solidFill>
            </a:endParaRPr>
          </a:p>
        </p:txBody>
      </p:sp>
      <p:sp>
        <p:nvSpPr>
          <p:cNvPr id="8" name="Title 4"/>
          <p:cNvSpPr txBox="1">
            <a:spLocks/>
          </p:cNvSpPr>
          <p:nvPr/>
        </p:nvSpPr>
        <p:spPr>
          <a:xfrm>
            <a:off x="9418637" y="4183062"/>
            <a:ext cx="1835637" cy="917575"/>
          </a:xfrm>
          <a:prstGeom prst="rect">
            <a:avLst/>
          </a:prstGeom>
        </p:spPr>
        <p:txBody>
          <a:bodyPr vert="horz" wrap="square" lIns="146304" tIns="91440" rIns="146304" bIns="91440" rtlCol="0" anchor="ctr" anchorCtr="0">
            <a:noAutofit/>
          </a:bodyPr>
          <a:lstStyle>
            <a:lvl1pPr algn="ctr"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b="1" dirty="0">
                <a:solidFill>
                  <a:schemeClr val="bg1"/>
                </a:solidFill>
                <a:hlinkClick r:id="rId2"/>
              </a:rPr>
              <a:t>Ölbaum</a:t>
            </a:r>
            <a:endParaRPr lang="en-US" sz="1800" b="1" dirty="0">
              <a:solidFill>
                <a:schemeClr val="bg1"/>
              </a:solidFill>
            </a:endParaRPr>
          </a:p>
        </p:txBody>
      </p:sp>
      <p:sp>
        <p:nvSpPr>
          <p:cNvPr id="4" name="Title 4"/>
          <p:cNvSpPr txBox="1">
            <a:spLocks/>
          </p:cNvSpPr>
          <p:nvPr/>
        </p:nvSpPr>
        <p:spPr>
          <a:xfrm>
            <a:off x="1101436" y="3881437"/>
            <a:ext cx="10235966" cy="917575"/>
          </a:xfrm>
          <a:prstGeom prst="rect">
            <a:avLst/>
          </a:prstGeom>
        </p:spPr>
        <p:txBody>
          <a:bodyPr vert="horz" wrap="square" lIns="146304" tIns="91440" rIns="146304" bIns="9144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19063" indent="-119063"/>
            <a:endParaRPr lang="en-US" sz="3200" spc="-120" dirty="0">
              <a:solidFill>
                <a:schemeClr val="bg1"/>
              </a:solidFill>
            </a:endParaRPr>
          </a:p>
        </p:txBody>
      </p:sp>
      <p:sp>
        <p:nvSpPr>
          <p:cNvPr id="2" name="TextBox 1"/>
          <p:cNvSpPr txBox="1"/>
          <p:nvPr/>
        </p:nvSpPr>
        <p:spPr>
          <a:xfrm>
            <a:off x="1101436" y="3997083"/>
            <a:ext cx="7787645" cy="1148007"/>
          </a:xfrm>
          <a:prstGeom prst="rect">
            <a:avLst/>
          </a:prstGeom>
          <a:noFill/>
        </p:spPr>
        <p:txBody>
          <a:bodyPr wrap="none" lIns="182880" tIns="146304" rIns="182880" bIns="146304" rtlCol="0">
            <a:spAutoFit/>
          </a:bodyPr>
          <a:lstStyle/>
          <a:p>
            <a:pPr>
              <a:lnSpc>
                <a:spcPct val="90000"/>
              </a:lnSpc>
              <a:spcAft>
                <a:spcPts val="600"/>
              </a:spcAft>
            </a:pPr>
            <a:r>
              <a:rPr lang="en-US" sz="3200" dirty="0">
                <a:solidFill>
                  <a:schemeClr val="bg1"/>
                </a:solidFill>
                <a:latin typeface="Segoe UI Light" pitchFamily="34" charset="0"/>
              </a:rPr>
              <a:t>but I can never be sure what "this" refers to</a:t>
            </a:r>
            <a:endParaRPr lang="en-US" sz="3200" dirty="0">
              <a:solidFill>
                <a:schemeClr val="bg1"/>
              </a:solidFill>
            </a:endParaRPr>
          </a:p>
          <a:p>
            <a:pPr>
              <a:lnSpc>
                <a:spcPct val="90000"/>
              </a:lnSpc>
              <a:spcAft>
                <a:spcPts val="600"/>
              </a:spcAft>
            </a:pPr>
            <a:endParaRPr lang="en-US" sz="2400" dirty="0" err="1">
              <a:solidFill>
                <a:schemeClr val="bg1"/>
              </a:solidFill>
            </a:endParaRPr>
          </a:p>
        </p:txBody>
      </p:sp>
    </p:spTree>
    <p:extLst>
      <p:ext uri="{BB962C8B-B14F-4D97-AF65-F5344CB8AC3E}">
        <p14:creationId xmlns:p14="http://schemas.microsoft.com/office/powerpoint/2010/main" val="1290098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p:cNvSpPr/>
          <p:nvPr/>
        </p:nvSpPr>
        <p:spPr>
          <a:xfrm>
            <a:off x="7048423" y="1212849"/>
            <a:ext cx="4899371" cy="3168351"/>
          </a:xfrm>
          <a:prstGeom prst="roundRect">
            <a:avLst/>
          </a:prstGeom>
          <a:ln/>
          <a:effectLst>
            <a:outerShdw blurRad="50800" dist="762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nl-NL" sz="5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7" name="Title 16"/>
          <p:cNvSpPr>
            <a:spLocks noGrp="1"/>
          </p:cNvSpPr>
          <p:nvPr>
            <p:ph type="title"/>
          </p:nvPr>
        </p:nvSpPr>
        <p:spPr/>
        <p:txBody>
          <a:bodyPr/>
          <a:lstStyle/>
          <a:p>
            <a:r>
              <a:rPr lang="en-US" dirty="0"/>
              <a:t>Language</a:t>
            </a:r>
          </a:p>
        </p:txBody>
      </p:sp>
      <p:sp>
        <p:nvSpPr>
          <p:cNvPr id="6" name="Text Placeholder 5"/>
          <p:cNvSpPr>
            <a:spLocks noGrp="1"/>
          </p:cNvSpPr>
          <p:nvPr>
            <p:ph type="body" sz="quarter" idx="10"/>
          </p:nvPr>
        </p:nvSpPr>
        <p:spPr>
          <a:xfrm>
            <a:off x="274638" y="1212850"/>
            <a:ext cx="6303639" cy="3311676"/>
          </a:xfrm>
        </p:spPr>
        <p:txBody>
          <a:bodyPr/>
          <a:lstStyle/>
          <a:p>
            <a:r>
              <a:rPr lang="en-US" dirty="0">
                <a:solidFill>
                  <a:srgbClr val="011E4F"/>
                </a:solidFill>
              </a:rPr>
              <a:t>I don’t like </a:t>
            </a:r>
            <a:r>
              <a:rPr lang="en-US" dirty="0" err="1">
                <a:solidFill>
                  <a:srgbClr val="011E4F"/>
                </a:solidFill>
              </a:rPr>
              <a:t>javascript</a:t>
            </a:r>
            <a:r>
              <a:rPr lang="is-IS" dirty="0">
                <a:solidFill>
                  <a:srgbClr val="011E4F"/>
                </a:solidFill>
              </a:rPr>
              <a:t>…</a:t>
            </a:r>
            <a:endParaRPr lang="en-US" dirty="0">
              <a:solidFill>
                <a:srgbClr val="011E4F"/>
              </a:solidFill>
            </a:endParaRPr>
          </a:p>
          <a:p>
            <a:pPr marL="342900" lvl="1" indent="-342900">
              <a:buFont typeface="Arial" charset="0"/>
              <a:buChar char="•"/>
            </a:pPr>
            <a:r>
              <a:rPr lang="en-US" sz="2800" dirty="0" err="1"/>
              <a:t>Javascript</a:t>
            </a:r>
            <a:r>
              <a:rPr lang="en-US" sz="2800" dirty="0"/>
              <a:t> scopes</a:t>
            </a:r>
          </a:p>
          <a:p>
            <a:pPr marL="342900" lvl="1" indent="-342900">
              <a:buFont typeface="Arial" charset="0"/>
              <a:buChar char="•"/>
            </a:pPr>
            <a:r>
              <a:rPr lang="en-US" sz="2800" dirty="0"/>
              <a:t>Dynamic typing</a:t>
            </a:r>
          </a:p>
          <a:p>
            <a:pPr marL="342900" lvl="1" indent="-342900">
              <a:buFont typeface="Arial" charset="0"/>
              <a:buChar char="•"/>
            </a:pPr>
            <a:r>
              <a:rPr lang="en-US" sz="2800" dirty="0"/>
              <a:t>No modularity</a:t>
            </a:r>
          </a:p>
          <a:p>
            <a:pPr marL="342900" lvl="1" indent="-342900">
              <a:buFont typeface="Arial" charset="0"/>
              <a:buChar char="•"/>
            </a:pPr>
            <a:r>
              <a:rPr lang="nl-NL" sz="2800" dirty="0" err="1"/>
              <a:t>False</a:t>
            </a:r>
            <a:r>
              <a:rPr lang="nl-NL" sz="2800" dirty="0"/>
              <a:t>/</a:t>
            </a:r>
            <a:r>
              <a:rPr lang="nl-NL" sz="2800" dirty="0" err="1"/>
              <a:t>Null</a:t>
            </a:r>
            <a:r>
              <a:rPr lang="nl-NL" sz="2800" dirty="0"/>
              <a:t>/</a:t>
            </a:r>
            <a:r>
              <a:rPr lang="nl-NL" sz="2800" dirty="0" err="1"/>
              <a:t>undefined</a:t>
            </a:r>
            <a:r>
              <a:rPr lang="nl-NL" sz="2800" dirty="0"/>
              <a:t>/zero/</a:t>
            </a:r>
            <a:r>
              <a:rPr lang="nl-NL" sz="2800" dirty="0" err="1"/>
              <a:t>NaN</a:t>
            </a:r>
            <a:endParaRPr lang="nl-NL" sz="2800" dirty="0"/>
          </a:p>
          <a:p>
            <a:endParaRPr lang="en-US" dirty="0"/>
          </a:p>
        </p:txBody>
      </p:sp>
      <p:sp>
        <p:nvSpPr>
          <p:cNvPr id="2" name="TextBox 1"/>
          <p:cNvSpPr txBox="1"/>
          <p:nvPr/>
        </p:nvSpPr>
        <p:spPr>
          <a:xfrm>
            <a:off x="272273" y="3961799"/>
            <a:ext cx="8034195" cy="2129814"/>
          </a:xfrm>
          <a:prstGeom prst="rect">
            <a:avLst/>
          </a:prstGeom>
          <a:noFill/>
        </p:spPr>
        <p:txBody>
          <a:bodyPr wrap="square" lIns="182880" tIns="146304" rIns="182880" bIns="146304" rtlCol="0">
            <a:spAutoFit/>
          </a:bodyPr>
          <a:lstStyle/>
          <a:p>
            <a:pPr lvl="0">
              <a:lnSpc>
                <a:spcPct val="90000"/>
              </a:lnSpc>
              <a:spcBef>
                <a:spcPct val="20000"/>
              </a:spcBef>
              <a:buSzPct val="90000"/>
            </a:pPr>
            <a:r>
              <a:rPr lang="en-US" sz="4000" dirty="0">
                <a:solidFill>
                  <a:srgbClr val="011E4F"/>
                </a:solidFill>
                <a:latin typeface="+mj-lt"/>
              </a:rPr>
              <a:t>But we need it</a:t>
            </a:r>
            <a:r>
              <a:rPr lang="is-IS" sz="4000" dirty="0">
                <a:solidFill>
                  <a:srgbClr val="011E4F"/>
                </a:solidFill>
                <a:latin typeface="+mj-lt"/>
              </a:rPr>
              <a:t>…</a:t>
            </a:r>
            <a:endParaRPr lang="en-US" sz="4000" dirty="0">
              <a:solidFill>
                <a:srgbClr val="011E4F"/>
              </a:solidFill>
              <a:latin typeface="+mj-lt"/>
            </a:endParaRPr>
          </a:p>
          <a:p>
            <a:pPr marL="342900" lvl="1" indent="-342900">
              <a:lnSpc>
                <a:spcPct val="90000"/>
              </a:lnSpc>
              <a:spcBef>
                <a:spcPct val="20000"/>
              </a:spcBef>
              <a:buSzPct val="90000"/>
              <a:buFont typeface="Arial" charset="0"/>
              <a:buChar char="•"/>
            </a:pPr>
            <a:r>
              <a:rPr lang="en-US" sz="2800" dirty="0">
                <a:gradFill>
                  <a:gsLst>
                    <a:gs pos="1250">
                      <a:srgbClr val="505050"/>
                    </a:gs>
                    <a:gs pos="100000">
                      <a:srgbClr val="505050"/>
                    </a:gs>
                  </a:gsLst>
                  <a:lin ang="5400000" scaled="0"/>
                </a:gradFill>
              </a:rPr>
              <a:t>Only scripting language supported by all browsers</a:t>
            </a:r>
          </a:p>
          <a:p>
            <a:pPr marL="342900" lvl="1" indent="-342900">
              <a:lnSpc>
                <a:spcPct val="90000"/>
              </a:lnSpc>
              <a:spcBef>
                <a:spcPct val="20000"/>
              </a:spcBef>
              <a:buSzPct val="90000"/>
              <a:buFont typeface="Arial" charset="0"/>
              <a:buChar char="•"/>
            </a:pPr>
            <a:r>
              <a:rPr lang="en-US" sz="2800" dirty="0">
                <a:gradFill>
                  <a:gsLst>
                    <a:gs pos="1250">
                      <a:srgbClr val="505050"/>
                    </a:gs>
                    <a:gs pos="100000">
                      <a:srgbClr val="505050"/>
                    </a:gs>
                  </a:gsLst>
                  <a:lin ang="5400000" scaled="0"/>
                </a:gradFill>
              </a:rPr>
              <a:t>Huge amount of libraries</a:t>
            </a:r>
          </a:p>
          <a:p>
            <a:pPr>
              <a:lnSpc>
                <a:spcPct val="90000"/>
              </a:lnSpc>
              <a:spcAft>
                <a:spcPts val="600"/>
              </a:spcAft>
            </a:pPr>
            <a:endParaRPr lang="en-US" sz="2400" dirty="0" err="1">
              <a:gradFill>
                <a:gsLst>
                  <a:gs pos="2917">
                    <a:schemeClr val="tx1"/>
                  </a:gs>
                  <a:gs pos="30000">
                    <a:schemeClr val="tx1"/>
                  </a:gs>
                </a:gsLst>
                <a:lin ang="5400000" scaled="0"/>
              </a:gradFill>
            </a:endParaRPr>
          </a:p>
        </p:txBody>
      </p:sp>
      <p:pic>
        <p:nvPicPr>
          <p:cNvPr id="66" name="image5.png"/>
          <p:cNvPicPr>
            <a:picLocks noChangeAspect="1"/>
          </p:cNvPicPr>
          <p:nvPr/>
        </p:nvPicPr>
        <p:blipFill>
          <a:blip r:embed="rId3">
            <a:extLst/>
          </a:blip>
          <a:stretch>
            <a:fillRect/>
          </a:stretch>
        </p:blipFill>
        <p:spPr>
          <a:xfrm>
            <a:off x="5823203" y="544934"/>
            <a:ext cx="6613272" cy="6025030"/>
          </a:xfrm>
          <a:prstGeom prst="rect">
            <a:avLst/>
          </a:prstGeom>
          <a:ln w="12700">
            <a:miter lim="400000"/>
          </a:ln>
        </p:spPr>
      </p:pic>
      <p:sp>
        <p:nvSpPr>
          <p:cNvPr id="63" name="Rectangle 62"/>
          <p:cNvSpPr/>
          <p:nvPr/>
        </p:nvSpPr>
        <p:spPr>
          <a:xfrm>
            <a:off x="7806113" y="1715030"/>
            <a:ext cx="4358090" cy="2246769"/>
          </a:xfrm>
          <a:prstGeom prst="rect">
            <a:avLst/>
          </a:prstGeom>
        </p:spPr>
        <p:txBody>
          <a:bodyPr wrap="square">
            <a:spAutoFit/>
          </a:bodyPr>
          <a:lstStyle/>
          <a:p>
            <a:pPr defTabSz="914400" eaLnBrk="0" fontAlgn="base">
              <a:lnSpc>
                <a:spcPct val="100000"/>
              </a:lnSpc>
              <a:spcBef>
                <a:spcPct val="0"/>
              </a:spcBef>
              <a:spcAft>
                <a:spcPct val="0"/>
              </a:spcAft>
              <a:tabLst/>
            </a:pPr>
            <a:r>
              <a:rPr lang="nl-NL" altLang="nl-NL" sz="2000" dirty="0">
                <a:solidFill>
                  <a:srgbClr val="0000FF"/>
                </a:solidFill>
                <a:latin typeface="Consolas" panose="020B0609020204030204" pitchFamily="49" charset="0"/>
              </a:rPr>
              <a:t>var</a:t>
            </a:r>
            <a:r>
              <a:rPr lang="nl-NL" altLang="nl-NL" sz="2000" dirty="0">
                <a:latin typeface="Consolas" panose="020B0609020204030204" pitchFamily="49" charset="0"/>
              </a:rPr>
              <a:t> a = 1; </a:t>
            </a:r>
          </a:p>
          <a:p>
            <a:pPr defTabSz="914400" eaLnBrk="0" fontAlgn="base">
              <a:lnSpc>
                <a:spcPct val="100000"/>
              </a:lnSpc>
              <a:spcBef>
                <a:spcPct val="0"/>
              </a:spcBef>
              <a:spcAft>
                <a:spcPct val="0"/>
              </a:spcAft>
              <a:tabLst/>
            </a:pPr>
            <a:r>
              <a:rPr lang="nl-NL" altLang="nl-NL" sz="2000" dirty="0" err="1">
                <a:solidFill>
                  <a:srgbClr val="0000FF"/>
                </a:solidFill>
                <a:latin typeface="Consolas" panose="020B0609020204030204" pitchFamily="49" charset="0"/>
              </a:rPr>
              <a:t>function</a:t>
            </a:r>
            <a:r>
              <a:rPr lang="nl-NL" altLang="nl-NL" sz="2000" dirty="0">
                <a:latin typeface="Consolas" panose="020B0609020204030204" pitchFamily="49" charset="0"/>
              </a:rPr>
              <a:t> </a:t>
            </a:r>
            <a:r>
              <a:rPr lang="nl-NL" altLang="nl-NL" sz="2000" dirty="0" err="1">
                <a:latin typeface="Consolas" panose="020B0609020204030204" pitchFamily="49" charset="0"/>
              </a:rPr>
              <a:t>four</a:t>
            </a:r>
            <a:r>
              <a:rPr lang="nl-NL" altLang="nl-NL" sz="2000" dirty="0">
                <a:latin typeface="Consolas" panose="020B0609020204030204" pitchFamily="49" charset="0"/>
              </a:rPr>
              <a:t>() {</a:t>
            </a:r>
          </a:p>
          <a:p>
            <a:pPr defTabSz="914400" eaLnBrk="0" fontAlgn="base">
              <a:lnSpc>
                <a:spcPct val="100000"/>
              </a:lnSpc>
              <a:spcBef>
                <a:spcPct val="0"/>
              </a:spcBef>
              <a:spcAft>
                <a:spcPct val="0"/>
              </a:spcAft>
              <a:tabLst/>
            </a:pPr>
            <a:r>
              <a:rPr lang="nl-NL" altLang="nl-NL" sz="2000" dirty="0">
                <a:latin typeface="Consolas" panose="020B0609020204030204" pitchFamily="49" charset="0"/>
              </a:rPr>
              <a:t>     </a:t>
            </a:r>
            <a:r>
              <a:rPr lang="nl-NL" altLang="nl-NL" sz="2000" dirty="0" err="1">
                <a:solidFill>
                  <a:srgbClr val="0000FF"/>
                </a:solidFill>
                <a:latin typeface="Consolas" panose="020B0609020204030204" pitchFamily="49" charset="0"/>
              </a:rPr>
              <a:t>if</a:t>
            </a:r>
            <a:r>
              <a:rPr lang="nl-NL" altLang="nl-NL" sz="2000" dirty="0">
                <a:latin typeface="Consolas" panose="020B0609020204030204" pitchFamily="49" charset="0"/>
              </a:rPr>
              <a:t> (</a:t>
            </a:r>
            <a:r>
              <a:rPr lang="nl-NL" altLang="nl-NL" sz="2000" dirty="0" err="1">
                <a:solidFill>
                  <a:srgbClr val="0000FF"/>
                </a:solidFill>
                <a:latin typeface="Consolas" panose="020B0609020204030204" pitchFamily="49" charset="0"/>
              </a:rPr>
              <a:t>true</a:t>
            </a:r>
            <a:r>
              <a:rPr lang="nl-NL" altLang="nl-NL" sz="2000" dirty="0">
                <a:latin typeface="Consolas" panose="020B0609020204030204" pitchFamily="49" charset="0"/>
              </a:rPr>
              <a:t>) {</a:t>
            </a:r>
          </a:p>
          <a:p>
            <a:pPr defTabSz="914400" eaLnBrk="0" fontAlgn="base">
              <a:lnSpc>
                <a:spcPct val="100000"/>
              </a:lnSpc>
              <a:spcBef>
                <a:spcPct val="0"/>
              </a:spcBef>
              <a:spcAft>
                <a:spcPct val="0"/>
              </a:spcAft>
              <a:tabLst/>
            </a:pPr>
            <a:r>
              <a:rPr lang="nl-NL" altLang="nl-NL" sz="2000" dirty="0">
                <a:latin typeface="Consolas" panose="020B0609020204030204" pitchFamily="49" charset="0"/>
              </a:rPr>
              <a:t>         </a:t>
            </a:r>
            <a:r>
              <a:rPr lang="nl-NL" altLang="nl-NL" sz="2000" dirty="0">
                <a:solidFill>
                  <a:srgbClr val="0000FF"/>
                </a:solidFill>
                <a:latin typeface="Consolas" panose="020B0609020204030204" pitchFamily="49" charset="0"/>
              </a:rPr>
              <a:t>var</a:t>
            </a:r>
            <a:r>
              <a:rPr lang="nl-NL" altLang="nl-NL" sz="2000" dirty="0">
                <a:latin typeface="Consolas" panose="020B0609020204030204" pitchFamily="49" charset="0"/>
              </a:rPr>
              <a:t> a = 4;</a:t>
            </a:r>
          </a:p>
          <a:p>
            <a:pPr defTabSz="914400" eaLnBrk="0" fontAlgn="base">
              <a:lnSpc>
                <a:spcPct val="100000"/>
              </a:lnSpc>
              <a:spcBef>
                <a:spcPct val="0"/>
              </a:spcBef>
              <a:spcAft>
                <a:spcPct val="0"/>
              </a:spcAft>
              <a:tabLst/>
            </a:pPr>
            <a:r>
              <a:rPr lang="nl-NL" altLang="nl-NL" sz="2000" dirty="0">
                <a:latin typeface="Consolas" panose="020B0609020204030204" pitchFamily="49" charset="0"/>
              </a:rPr>
              <a:t>     }</a:t>
            </a:r>
          </a:p>
          <a:p>
            <a:pPr defTabSz="914400" eaLnBrk="0" fontAlgn="base">
              <a:lnSpc>
                <a:spcPct val="100000"/>
              </a:lnSpc>
              <a:spcBef>
                <a:spcPct val="0"/>
              </a:spcBef>
              <a:spcAft>
                <a:spcPct val="0"/>
              </a:spcAft>
              <a:tabLst/>
            </a:pPr>
            <a:r>
              <a:rPr lang="nl-NL" altLang="nl-NL" sz="2000" dirty="0">
                <a:latin typeface="Consolas" panose="020B0609020204030204" pitchFamily="49" charset="0"/>
              </a:rPr>
              <a:t>     alert(a); </a:t>
            </a:r>
            <a:r>
              <a:rPr lang="nl-NL" altLang="nl-NL" sz="2000" dirty="0">
                <a:solidFill>
                  <a:srgbClr val="008000"/>
                </a:solidFill>
                <a:latin typeface="Consolas" panose="020B0609020204030204" pitchFamily="49" charset="0"/>
              </a:rPr>
              <a:t>// alerts 4 </a:t>
            </a:r>
            <a:r>
              <a:rPr lang="nl-NL" altLang="nl-NL" sz="2000" dirty="0">
                <a:latin typeface="Consolas" panose="020B0609020204030204" pitchFamily="49" charset="0"/>
              </a:rPr>
              <a:t> </a:t>
            </a:r>
          </a:p>
          <a:p>
            <a:pPr defTabSz="914400" eaLnBrk="0" fontAlgn="base">
              <a:lnSpc>
                <a:spcPct val="100000"/>
              </a:lnSpc>
              <a:spcBef>
                <a:spcPct val="0"/>
              </a:spcBef>
              <a:spcAft>
                <a:spcPct val="0"/>
              </a:spcAft>
              <a:tabLst/>
            </a:pPr>
            <a:r>
              <a:rPr lang="nl-NL" altLang="nl-NL" sz="2000" dirty="0">
                <a:latin typeface="Consolas" panose="020B0609020204030204" pitchFamily="49" charset="0"/>
              </a:rPr>
              <a:t>}</a:t>
            </a:r>
            <a:endParaRPr lang="nl-NL" altLang="nl-NL" sz="2000" dirty="0">
              <a:solidFill>
                <a:schemeClr val="tx1"/>
              </a:solidFill>
              <a:latin typeface="Arial" panose="020B0604020202020204" pitchFamily="34" charset="0"/>
            </a:endParaRPr>
          </a:p>
        </p:txBody>
      </p:sp>
    </p:spTree>
    <p:extLst>
      <p:ext uri="{BB962C8B-B14F-4D97-AF65-F5344CB8AC3E}">
        <p14:creationId xmlns:p14="http://schemas.microsoft.com/office/powerpoint/2010/main" val="164291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3"/>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6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1" animBg="1"/>
      <p:bldP spid="64" grpId="2" animBg="1"/>
      <p:bldP spid="2" grpId="0"/>
      <p:bldP spid="63" grpId="0"/>
      <p:bldP spid="6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Language</a:t>
            </a:r>
          </a:p>
        </p:txBody>
      </p:sp>
      <p:sp>
        <p:nvSpPr>
          <p:cNvPr id="6" name="Text Placeholder 5"/>
          <p:cNvSpPr>
            <a:spLocks noGrp="1"/>
          </p:cNvSpPr>
          <p:nvPr>
            <p:ph type="body" sz="quarter" idx="10"/>
          </p:nvPr>
        </p:nvSpPr>
        <p:spPr>
          <a:xfrm>
            <a:off x="274638" y="1212850"/>
            <a:ext cx="11887200" cy="738664"/>
          </a:xfrm>
        </p:spPr>
        <p:txBody>
          <a:bodyPr/>
          <a:lstStyle/>
          <a:p>
            <a:r>
              <a:rPr lang="en-US" dirty="0"/>
              <a:t>Available languages</a:t>
            </a:r>
          </a:p>
        </p:txBody>
      </p:sp>
      <p:pic>
        <p:nvPicPr>
          <p:cNvPr id="7" name="image7.png" descr="typescript.png"/>
          <p:cNvPicPr>
            <a:picLocks noChangeAspect="1"/>
          </p:cNvPicPr>
          <p:nvPr/>
        </p:nvPicPr>
        <p:blipFill>
          <a:blip r:embed="rId3">
            <a:extLst/>
          </a:blip>
          <a:stretch>
            <a:fillRect/>
          </a:stretch>
        </p:blipFill>
        <p:spPr>
          <a:xfrm>
            <a:off x="274638" y="2564497"/>
            <a:ext cx="2530337" cy="2530335"/>
          </a:xfrm>
          <a:prstGeom prst="rect">
            <a:avLst/>
          </a:prstGeom>
          <a:ln w="12700">
            <a:miter lim="400000"/>
          </a:ln>
        </p:spPr>
      </p:pic>
      <p:pic>
        <p:nvPicPr>
          <p:cNvPr id="9" name="coffeescript.png"/>
          <p:cNvPicPr>
            <a:picLocks noChangeAspect="1"/>
          </p:cNvPicPr>
          <p:nvPr/>
        </p:nvPicPr>
        <p:blipFill>
          <a:blip r:embed="rId4">
            <a:extLst/>
          </a:blip>
          <a:stretch>
            <a:fillRect/>
          </a:stretch>
        </p:blipFill>
        <p:spPr>
          <a:xfrm>
            <a:off x="6750393" y="2492747"/>
            <a:ext cx="5686082" cy="2843043"/>
          </a:xfrm>
          <a:prstGeom prst="rect">
            <a:avLst/>
          </a:prstGeom>
          <a:ln w="12700">
            <a:miter lim="400000"/>
          </a:ln>
        </p:spPr>
      </p:pic>
      <p:sp>
        <p:nvSpPr>
          <p:cNvPr id="10" name="Shape 181"/>
          <p:cNvSpPr/>
          <p:nvPr/>
        </p:nvSpPr>
        <p:spPr>
          <a:xfrm>
            <a:off x="274638" y="5948773"/>
            <a:ext cx="9707574" cy="584775"/>
          </a:xfrm>
          <a:prstGeom prst="rect">
            <a:avLst/>
          </a:prstGeom>
          <a:ln w="12700">
            <a:miter lim="400000"/>
          </a:ln>
          <a:extLst>
            <a:ext uri="{C572A759-6A51-4108-AA02-DFA0A04FC94B}">
              <ma14:wrappingTextBoxFlag xmlns="" xmlns:ma14="http://schemas.microsoft.com/office/mac/drawingml/2011/main" val="1"/>
            </a:ext>
          </a:extLst>
        </p:spPr>
        <p:txBody>
          <a:bodyPr wrap="square" lIns="91438" rIns="91438">
            <a:spAutoFit/>
          </a:bodyPr>
          <a:lstStyle/>
          <a:p>
            <a:r>
              <a:rPr lang="nl-NL" sz="3200" dirty="0"/>
              <a:t>A</a:t>
            </a:r>
            <a:r>
              <a:rPr sz="3200" dirty="0" err="1"/>
              <a:t>nd</a:t>
            </a:r>
            <a:r>
              <a:rPr sz="3200" dirty="0"/>
              <a:t> 147 other languages that compile to </a:t>
            </a:r>
            <a:r>
              <a:rPr sz="3200" dirty="0" err="1"/>
              <a:t>Javascript</a:t>
            </a:r>
            <a:r>
              <a:rPr sz="3200" dirty="0"/>
              <a:t>…</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1933" y="2804086"/>
            <a:ext cx="4605396" cy="2091828"/>
          </a:xfrm>
          <a:prstGeom prst="rect">
            <a:avLst/>
          </a:prstGeom>
        </p:spPr>
      </p:pic>
    </p:spTree>
    <p:extLst>
      <p:ext uri="{BB962C8B-B14F-4D97-AF65-F5344CB8AC3E}">
        <p14:creationId xmlns:p14="http://schemas.microsoft.com/office/powerpoint/2010/main" val="257079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2273" y="2095477"/>
            <a:ext cx="6216650" cy="3182410"/>
          </a:xfrm>
          <a:prstGeom prst="rect">
            <a:avLst/>
          </a:prstGeom>
        </p:spPr>
        <p:txBody>
          <a:bodyPr>
            <a:spAutoFit/>
          </a:bodyPr>
          <a:lstStyle/>
          <a:p>
            <a:pPr marL="342900" lvl="1" indent="-342900">
              <a:lnSpc>
                <a:spcPct val="90000"/>
              </a:lnSpc>
              <a:spcBef>
                <a:spcPct val="20000"/>
              </a:spcBef>
              <a:buSzPct val="90000"/>
              <a:buFont typeface="Arial" charset="0"/>
              <a:buChar char="•"/>
            </a:pPr>
            <a:r>
              <a:rPr lang="en-US" sz="2800" dirty="0">
                <a:gradFill>
                  <a:gsLst>
                    <a:gs pos="1250">
                      <a:schemeClr val="tx1"/>
                    </a:gs>
                    <a:gs pos="100000">
                      <a:schemeClr val="tx1"/>
                    </a:gs>
                  </a:gsLst>
                  <a:lin ang="5400000" scaled="0"/>
                </a:gradFill>
              </a:rPr>
              <a:t>Superset </a:t>
            </a:r>
            <a:r>
              <a:rPr lang="en-US" sz="2800" dirty="0" err="1">
                <a:gradFill>
                  <a:gsLst>
                    <a:gs pos="1250">
                      <a:schemeClr val="tx1"/>
                    </a:gs>
                    <a:gs pos="100000">
                      <a:schemeClr val="tx1"/>
                    </a:gs>
                  </a:gsLst>
                  <a:lin ang="5400000" scaled="0"/>
                </a:gradFill>
              </a:rPr>
              <a:t>Javascript</a:t>
            </a:r>
            <a:r>
              <a:rPr lang="en-US" sz="2800" dirty="0">
                <a:gradFill>
                  <a:gsLst>
                    <a:gs pos="1250">
                      <a:schemeClr val="tx1"/>
                    </a:gs>
                    <a:gs pos="100000">
                      <a:schemeClr val="tx1"/>
                    </a:gs>
                  </a:gsLst>
                  <a:lin ang="5400000" scaled="0"/>
                </a:gradFill>
              </a:rPr>
              <a:t> </a:t>
            </a:r>
          </a:p>
          <a:p>
            <a:pPr marL="342900" lvl="1" indent="-342900">
              <a:lnSpc>
                <a:spcPct val="90000"/>
              </a:lnSpc>
              <a:spcBef>
                <a:spcPct val="20000"/>
              </a:spcBef>
              <a:buSzPct val="90000"/>
              <a:buFont typeface="Arial" charset="0"/>
              <a:buChar char="•"/>
            </a:pPr>
            <a:r>
              <a:rPr lang="en-US" sz="2800" dirty="0">
                <a:gradFill>
                  <a:gsLst>
                    <a:gs pos="1250">
                      <a:schemeClr val="tx1"/>
                    </a:gs>
                    <a:gs pos="100000">
                      <a:schemeClr val="tx1"/>
                    </a:gs>
                  </a:gsLst>
                  <a:lin ang="5400000" scaled="0"/>
                </a:gradFill>
              </a:rPr>
              <a:t>Optionally typed</a:t>
            </a:r>
          </a:p>
          <a:p>
            <a:pPr marL="342900" lvl="1" indent="-342900">
              <a:lnSpc>
                <a:spcPct val="90000"/>
              </a:lnSpc>
              <a:spcBef>
                <a:spcPct val="20000"/>
              </a:spcBef>
              <a:buSzPct val="90000"/>
              <a:buFont typeface="Arial" charset="0"/>
              <a:buChar char="•"/>
            </a:pPr>
            <a:r>
              <a:rPr lang="en-US" sz="2800" dirty="0">
                <a:gradFill>
                  <a:gsLst>
                    <a:gs pos="1250">
                      <a:schemeClr val="tx1"/>
                    </a:gs>
                    <a:gs pos="100000">
                      <a:schemeClr val="tx1"/>
                    </a:gs>
                  </a:gsLst>
                  <a:lin ang="5400000" scaled="0"/>
                </a:gradFill>
              </a:rPr>
              <a:t>Object Oriented</a:t>
            </a:r>
          </a:p>
          <a:p>
            <a:pPr marL="342900" lvl="1" indent="-342900">
              <a:lnSpc>
                <a:spcPct val="90000"/>
              </a:lnSpc>
              <a:spcBef>
                <a:spcPct val="20000"/>
              </a:spcBef>
              <a:buSzPct val="90000"/>
              <a:buFont typeface="Arial" charset="0"/>
              <a:buChar char="•"/>
            </a:pPr>
            <a:r>
              <a:rPr lang="en-US" sz="2800" dirty="0">
                <a:gradFill>
                  <a:gsLst>
                    <a:gs pos="1250">
                      <a:schemeClr val="tx1"/>
                    </a:gs>
                    <a:gs pos="100000">
                      <a:schemeClr val="tx1"/>
                    </a:gs>
                  </a:gsLst>
                  <a:lin ang="5400000" scaled="0"/>
                </a:gradFill>
              </a:rPr>
              <a:t>Module system</a:t>
            </a:r>
          </a:p>
          <a:p>
            <a:pPr marL="342900" lvl="1" indent="-342900">
              <a:lnSpc>
                <a:spcPct val="90000"/>
              </a:lnSpc>
              <a:spcBef>
                <a:spcPct val="20000"/>
              </a:spcBef>
              <a:buSzPct val="90000"/>
              <a:buFont typeface="Arial" charset="0"/>
              <a:buChar char="•"/>
            </a:pPr>
            <a:r>
              <a:rPr lang="en-US" sz="2800" dirty="0">
                <a:gradFill>
                  <a:gsLst>
                    <a:gs pos="1250">
                      <a:schemeClr val="tx1"/>
                    </a:gs>
                    <a:gs pos="100000">
                      <a:schemeClr val="tx1"/>
                    </a:gs>
                  </a:gsLst>
                  <a:lin ang="5400000" scaled="0"/>
                </a:gradFill>
              </a:rPr>
              <a:t>IDE's support us with suggestions</a:t>
            </a:r>
          </a:p>
          <a:p>
            <a:pPr marL="342900" lvl="1" indent="-342900">
              <a:lnSpc>
                <a:spcPct val="90000"/>
              </a:lnSpc>
              <a:spcBef>
                <a:spcPct val="20000"/>
              </a:spcBef>
              <a:buSzPct val="90000"/>
              <a:buFont typeface="Arial" charset="0"/>
              <a:buChar char="•"/>
            </a:pPr>
            <a:r>
              <a:rPr lang="en-US" sz="2800" dirty="0">
                <a:gradFill>
                  <a:gsLst>
                    <a:gs pos="1250">
                      <a:schemeClr val="tx1"/>
                    </a:gs>
                    <a:gs pos="100000">
                      <a:schemeClr val="tx1"/>
                    </a:gs>
                  </a:gsLst>
                  <a:lin ang="5400000" scaled="0"/>
                </a:gradFill>
              </a:rPr>
              <a:t>Supports</a:t>
            </a:r>
            <a:r>
              <a:rPr lang="en-US" sz="2800">
                <a:gradFill>
                  <a:gsLst>
                    <a:gs pos="1250">
                      <a:schemeClr val="tx1"/>
                    </a:gs>
                    <a:gs pos="100000">
                      <a:schemeClr val="tx1"/>
                    </a:gs>
                  </a:gsLst>
                  <a:lin ang="5400000" scaled="0"/>
                </a:gradFill>
              </a:rPr>
              <a:t> new ECMAScript features</a:t>
            </a:r>
            <a:r>
              <a:rPr lang="en-US" sz="2400" dirty="0"/>
              <a:t>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5949" y="5009430"/>
            <a:ext cx="8372030" cy="1787428"/>
          </a:xfrm>
          <a:prstGeom prst="rect">
            <a:avLst/>
          </a:prstGeom>
        </p:spPr>
      </p:pic>
      <p:sp>
        <p:nvSpPr>
          <p:cNvPr id="9" name="Rectangle 8"/>
          <p:cNvSpPr/>
          <p:nvPr/>
        </p:nvSpPr>
        <p:spPr>
          <a:xfrm>
            <a:off x="272272" y="295274"/>
            <a:ext cx="7971375" cy="1446550"/>
          </a:xfrm>
          <a:prstGeom prst="rect">
            <a:avLst/>
          </a:prstGeom>
        </p:spPr>
        <p:txBody>
          <a:bodyPr wrap="square">
            <a:spAutoFit/>
          </a:bodyPr>
          <a:lstStyle/>
          <a:p>
            <a:r>
              <a:rPr lang="en-US" sz="4800" spc="-102" dirty="0">
                <a:ln w="3175">
                  <a:noFill/>
                </a:ln>
                <a:gradFill>
                  <a:gsLst>
                    <a:gs pos="1250">
                      <a:srgbClr val="505050"/>
                    </a:gs>
                    <a:gs pos="100000">
                      <a:srgbClr val="505050"/>
                    </a:gs>
                  </a:gsLst>
                  <a:lin ang="5400000" scaled="0"/>
                </a:gradFill>
                <a:latin typeface="Segoe UI Light"/>
                <a:cs typeface="Segoe UI" pitchFamily="34" charset="0"/>
              </a:rPr>
              <a:t>Language</a:t>
            </a:r>
            <a:br>
              <a:rPr lang="en-US" sz="4800" spc="-102" dirty="0">
                <a:ln w="3175">
                  <a:noFill/>
                </a:ln>
                <a:gradFill>
                  <a:gsLst>
                    <a:gs pos="1250">
                      <a:srgbClr val="505050"/>
                    </a:gs>
                    <a:gs pos="100000">
                      <a:srgbClr val="505050"/>
                    </a:gs>
                  </a:gsLst>
                  <a:lin ang="5400000" scaled="0"/>
                </a:gradFill>
                <a:latin typeface="Segoe UI Light"/>
                <a:cs typeface="Segoe UI" pitchFamily="34" charset="0"/>
              </a:rPr>
            </a:br>
            <a:r>
              <a:rPr lang="en-US" sz="4000" spc="-102" dirty="0">
                <a:ln w="3175">
                  <a:noFill/>
                </a:ln>
                <a:solidFill>
                  <a:srgbClr val="011E4F"/>
                </a:solidFill>
                <a:latin typeface="Segoe UI Light"/>
                <a:cs typeface="Segoe UI" pitchFamily="34" charset="0"/>
              </a:rPr>
              <a:t>Typescript – superset of </a:t>
            </a:r>
            <a:r>
              <a:rPr lang="en-US" sz="4000" spc="-102" dirty="0" err="1">
                <a:ln w="3175">
                  <a:noFill/>
                </a:ln>
                <a:solidFill>
                  <a:srgbClr val="011E4F"/>
                </a:solidFill>
                <a:latin typeface="Segoe UI Light"/>
                <a:cs typeface="Segoe UI" pitchFamily="34" charset="0"/>
              </a:rPr>
              <a:t>javascript</a:t>
            </a:r>
            <a:r>
              <a:rPr lang="en-US" sz="4000" spc="-102" dirty="0">
                <a:ln w="3175">
                  <a:noFill/>
                </a:ln>
                <a:solidFill>
                  <a:srgbClr val="011E4F"/>
                </a:solidFill>
                <a:latin typeface="Segoe UI Light"/>
                <a:cs typeface="Segoe UI" pitchFamily="34" charset="0"/>
              </a:rPr>
              <a:t> </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1964" y="589134"/>
            <a:ext cx="4330700" cy="3962400"/>
          </a:xfrm>
          <a:prstGeom prst="rect">
            <a:avLst/>
          </a:prstGeom>
        </p:spPr>
      </p:pic>
    </p:spTree>
    <p:extLst>
      <p:ext uri="{BB962C8B-B14F-4D97-AF65-F5344CB8AC3E}">
        <p14:creationId xmlns:p14="http://schemas.microsoft.com/office/powerpoint/2010/main" val="18777711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887200" cy="1046440"/>
          </a:xfrm>
        </p:spPr>
        <p:txBody>
          <a:bodyPr/>
          <a:lstStyle/>
          <a:p>
            <a:r>
              <a:rPr lang="en-US" sz="2800" dirty="0"/>
              <a:t>Valid </a:t>
            </a:r>
            <a:r>
              <a:rPr lang="en-US" sz="2800" dirty="0" err="1"/>
              <a:t>Javascript</a:t>
            </a:r>
            <a:r>
              <a:rPr lang="en-US" sz="2800" dirty="0"/>
              <a:t> is valid Typescript</a:t>
            </a:r>
          </a:p>
          <a:p>
            <a:r>
              <a:rPr lang="en-US" sz="2800" dirty="0"/>
              <a:t>Use of </a:t>
            </a:r>
            <a:r>
              <a:rPr lang="en-US" sz="2800" dirty="0" err="1"/>
              <a:t>Javascript</a:t>
            </a:r>
            <a:r>
              <a:rPr lang="en-US" sz="2800" dirty="0"/>
              <a:t> ecosystem</a:t>
            </a:r>
          </a:p>
        </p:txBody>
      </p:sp>
      <p:sp>
        <p:nvSpPr>
          <p:cNvPr id="2" name="Title 1"/>
          <p:cNvSpPr>
            <a:spLocks noGrp="1"/>
          </p:cNvSpPr>
          <p:nvPr>
            <p:ph type="title"/>
          </p:nvPr>
        </p:nvSpPr>
        <p:spPr>
          <a:xfrm>
            <a:off x="251003" y="472926"/>
            <a:ext cx="11889564" cy="1469873"/>
          </a:xfrm>
        </p:spPr>
        <p:txBody>
          <a:bodyPr/>
          <a:lstStyle/>
          <a:p>
            <a:r>
              <a:rPr lang="en-US" dirty="0"/>
              <a:t>Language</a:t>
            </a:r>
            <a:br>
              <a:rPr lang="en-US" dirty="0"/>
            </a:br>
            <a:r>
              <a:rPr lang="en-US" sz="4000" dirty="0">
                <a:solidFill>
                  <a:srgbClr val="011E4F"/>
                </a:solidFill>
              </a:rPr>
              <a:t>Typescript – superset of </a:t>
            </a:r>
            <a:r>
              <a:rPr lang="en-US" sz="4000" dirty="0" err="1">
                <a:solidFill>
                  <a:srgbClr val="011E4F"/>
                </a:solidFill>
              </a:rPr>
              <a:t>javascript</a:t>
            </a:r>
            <a:r>
              <a:rPr lang="en-US" sz="4000" dirty="0">
                <a:solidFill>
                  <a:srgbClr val="011E4F"/>
                </a:solidFill>
              </a:rPr>
              <a:t> </a:t>
            </a:r>
          </a:p>
        </p:txBody>
      </p:sp>
      <p:pic>
        <p:nvPicPr>
          <p:cNvPr id="4" name="image8.png" descr="Screen Shot 2016-03-07 at 19.35.45.png"/>
          <p:cNvPicPr>
            <a:picLocks noChangeAspect="1"/>
          </p:cNvPicPr>
          <p:nvPr/>
        </p:nvPicPr>
        <p:blipFill>
          <a:blip r:embed="rId3">
            <a:extLst/>
          </a:blip>
          <a:stretch>
            <a:fillRect/>
          </a:stretch>
        </p:blipFill>
        <p:spPr>
          <a:xfrm>
            <a:off x="529605" y="3929310"/>
            <a:ext cx="10276296" cy="683577"/>
          </a:xfrm>
          <a:prstGeom prst="rect">
            <a:avLst/>
          </a:prstGeom>
          <a:ln w="12700">
            <a:miter lim="400000"/>
          </a:ln>
        </p:spPr>
      </p:pic>
    </p:spTree>
    <p:extLst>
      <p:ext uri="{BB962C8B-B14F-4D97-AF65-F5344CB8AC3E}">
        <p14:creationId xmlns:p14="http://schemas.microsoft.com/office/powerpoint/2010/main" val="361285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6-50001_WPC 2016 Breakout Template">
  <a:themeElements>
    <a:clrScheme name="WPC 2016 colors">
      <a:dk1>
        <a:srgbClr val="505050"/>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e2" id="{04BDDB0A-1B6C-3E4A-A8DF-6292F890A5E0}" vid="{F27727BE-696E-2B4D-989E-B0461DFDDFE3}"/>
    </a:ext>
  </a:extLst>
</a:theme>
</file>

<file path=ppt/theme/theme2.xml><?xml version="1.0" encoding="utf-8"?>
<a:theme xmlns:a="http://schemas.openxmlformats.org/drawingml/2006/main" name="6-50001_WPC 2016 Breakout Template_Dark">
  <a:themeElements>
    <a:clrScheme name="WPC Dark">
      <a:dk1>
        <a:srgbClr val="505050"/>
      </a:dk1>
      <a:lt1>
        <a:srgbClr val="FFFFFF"/>
      </a:lt1>
      <a:dk2>
        <a:srgbClr val="5C2D91"/>
      </a:dk2>
      <a:lt2>
        <a:srgbClr val="EAEAEA"/>
      </a:lt2>
      <a:accent1>
        <a:srgbClr val="5C2D91"/>
      </a:accent1>
      <a:accent2>
        <a:srgbClr val="002050"/>
      </a:accent2>
      <a:accent3>
        <a:srgbClr val="0078D7"/>
      </a:accent3>
      <a:accent4>
        <a:srgbClr val="32145A"/>
      </a:accent4>
      <a:accent5>
        <a:srgbClr val="B4009E"/>
      </a:accent5>
      <a:accent6>
        <a:srgbClr val="EAEAEA"/>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e2" id="{04BDDB0A-1B6C-3E4A-A8DF-6292F890A5E0}" vid="{12C770C9-1D54-0E48-95E8-7407F982ECA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D5E14442B1BEA439AE16F6942A63C45" ma:contentTypeVersion="4" ma:contentTypeDescription="Create a new document." ma:contentTypeScope="" ma:versionID="876884ded10b00fa0016818edbccd20b">
  <xsd:schema xmlns:xsd="http://www.w3.org/2001/XMLSchema" xmlns:xs="http://www.w3.org/2001/XMLSchema" xmlns:p="http://schemas.microsoft.com/office/2006/metadata/properties" xmlns:ns1="http://schemas.microsoft.com/sharepoint/v3" xmlns:ns2="7139a729-d5fb-4c26-9b04-f17ebea2f058" targetNamespace="http://schemas.microsoft.com/office/2006/metadata/properties" ma:root="true" ma:fieldsID="7ae3a7d2973faa25fb5a2ea52bfc20be" ns1:_="" ns2:_="">
    <xsd:import namespace="http://schemas.microsoft.com/sharepoint/v3"/>
    <xsd:import namespace="7139a729-d5fb-4c26-9b04-f17ebea2f058"/>
    <xsd:element name="properties">
      <xsd:complexType>
        <xsd:sequence>
          <xsd:element name="documentManagement">
            <xsd:complexType>
              <xsd:all>
                <xsd:element ref="ns2:SharedWithUsers" minOccurs="0"/>
                <xsd:element ref="ns2:SharingHintHash" minOccurs="0"/>
                <xsd:element ref="ns2:SharedWithDetails"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1"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139a729-d5fb-4c26-9b04-f17ebea2f05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schemas.microsoft.com/sharepoint/v3"/>
    <ds:schemaRef ds:uri="http://schemas.microsoft.com/office/2006/documentManagement/types"/>
    <ds:schemaRef ds:uri="http://purl.org/dc/terms/"/>
    <ds:schemaRef ds:uri="http://schemas.openxmlformats.org/package/2006/metadata/core-properties"/>
    <ds:schemaRef ds:uri="http://purl.org/dc/dcmitype/"/>
    <ds:schemaRef ds:uri="7139a729-d5fb-4c26-9b04-f17ebea2f058"/>
    <ds:schemaRef ds:uri="http://www.w3.org/XML/1998/namespace"/>
  </ds:schemaRefs>
</ds:datastoreItem>
</file>

<file path=customXml/itemProps3.xml><?xml version="1.0" encoding="utf-8"?>
<ds:datastoreItem xmlns:ds="http://schemas.openxmlformats.org/officeDocument/2006/customXml" ds:itemID="{79E1E625-BCEC-418C-AD9B-E07ABFFC9F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39a729-d5fb-4c26-9b04-f17ebea2f0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201608311214-Techdays-16-powerpoint-template</Template>
  <TotalTime>9556</TotalTime>
  <Words>2968</Words>
  <Application>Microsoft Office PowerPoint</Application>
  <PresentationFormat>Custom</PresentationFormat>
  <Paragraphs>613</Paragraphs>
  <Slides>49</Slides>
  <Notes>44</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49</vt:i4>
      </vt:variant>
    </vt:vector>
  </HeadingPairs>
  <TitlesOfParts>
    <vt:vector size="59" baseType="lpstr">
      <vt:lpstr>Gill Sans</vt:lpstr>
      <vt:lpstr>Lucida Grande</vt:lpstr>
      <vt:lpstr>Menlo</vt:lpstr>
      <vt:lpstr>Arial</vt:lpstr>
      <vt:lpstr>Consolas</vt:lpstr>
      <vt:lpstr>Segoe UI</vt:lpstr>
      <vt:lpstr>Segoe UI Light</vt:lpstr>
      <vt:lpstr>Wingdings</vt:lpstr>
      <vt:lpstr>6-50001_WPC 2016 Breakout Template</vt:lpstr>
      <vt:lpstr>6-50001_WPC 2016 Breakout Template_Dark</vt:lpstr>
      <vt:lpstr>PowerPoint Presentation</vt:lpstr>
      <vt:lpstr>Front-end development for back-end developers </vt:lpstr>
      <vt:lpstr>About us</vt:lpstr>
      <vt:lpstr>PowerPoint Presentation</vt:lpstr>
      <vt:lpstr>"Javascript makes me want to flip the table and say ”**** this shit"</vt:lpstr>
      <vt:lpstr>Language</vt:lpstr>
      <vt:lpstr>Language</vt:lpstr>
      <vt:lpstr>PowerPoint Presentation</vt:lpstr>
      <vt:lpstr>Language Typescript – superset of javascript </vt:lpstr>
      <vt:lpstr>Language Typescript – optionally typed</vt:lpstr>
      <vt:lpstr>Language Typescript – Module system</vt:lpstr>
      <vt:lpstr>Language Typescript –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Language AngularJS – Demo</vt:lpstr>
      <vt:lpstr>Language Typescript – superset of javascript </vt:lpstr>
      <vt:lpstr>Managing packages Why reinvent the wheel? </vt:lpstr>
      <vt:lpstr>Managing packages Bower </vt:lpstr>
      <vt:lpstr>PowerPoint Presentation</vt:lpstr>
      <vt:lpstr>Build process Why would we want a build process </vt:lpstr>
      <vt:lpstr>Build process What does this come down to</vt:lpstr>
      <vt:lpstr>Build process Grunt vs Gulp </vt:lpstr>
      <vt:lpstr>Build process Gulp</vt:lpstr>
      <vt:lpstr>Build process Gulp - task</vt:lpstr>
      <vt:lpstr>Build process gulp - src</vt:lpstr>
      <vt:lpstr>Build process Gulp - pipe</vt:lpstr>
      <vt:lpstr>Build process Gulp - Dest</vt:lpstr>
      <vt:lpstr>Build process Gulp - Watch</vt:lpstr>
      <vt:lpstr>Managing packages/ Build process Bower/Gulp – Demo</vt:lpstr>
      <vt:lpstr>PowerPoint Presentation</vt:lpstr>
      <vt:lpstr>Code Quality Unit testing</vt:lpstr>
      <vt:lpstr>Code Quality Unit testing - Karma</vt:lpstr>
      <vt:lpstr>Code Quality Unit testing – Jasmine</vt:lpstr>
      <vt:lpstr>Code Quality Unit testing – Mocking angular</vt:lpstr>
      <vt:lpstr>Code Quality Style checking</vt:lpstr>
      <vt:lpstr>Code Quality Style checking</vt:lpstr>
      <vt:lpstr>Code Quality Testing\Lint – Demo</vt:lpstr>
      <vt:lpstr>Code Quality Unit testing – Jasmine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Steef Burghouts</dc:creator>
  <cp:keywords>Microsoft Worldwide Partner Conference 2016</cp:keywords>
  <dc:description>Template: Mitchell Derrey, Silver Fox Productions
Formatting: 
Audience Type:</dc:description>
  <cp:lastModifiedBy>Frank Folsche</cp:lastModifiedBy>
  <cp:revision>90</cp:revision>
  <dcterms:created xsi:type="dcterms:W3CDTF">2016-09-18T10:26:22Z</dcterms:created>
  <dcterms:modified xsi:type="dcterms:W3CDTF">2016-10-04T10:14:07Z</dcterms:modified>
  <cp:category>Microsoft Worldwide Partner Conference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0x010100CD5E14442B1BEA439AE16F6942A63C45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44;#Metro Toronto Convention Centre|a1954c82-37e7-4354-9820-5bcfe2e893ef</vt:lpwstr>
  </property>
  <property fmtid="{D5CDD505-2E9C-101B-9397-08002B2CF9AE}" pid="7" name="Track">
    <vt:lpwstr/>
  </property>
  <property fmtid="{D5CDD505-2E9C-101B-9397-08002B2CF9AE}" pid="8" name="Event Location">
    <vt:lpwstr>43;#Toronto|a66afa68-3fb0-4475-983b-85cc59d259a5</vt:lpwstr>
  </property>
  <property fmtid="{D5CDD505-2E9C-101B-9397-08002B2CF9AE}" pid="9" name="Campaign">
    <vt:lpwstr/>
  </property>
  <property fmtid="{D5CDD505-2E9C-101B-9397-08002B2CF9AE}" pid="10" name="IsMyDocuments">
    <vt:bool>true</vt:bool>
  </property>
  <property fmtid="{D5CDD505-2E9C-101B-9397-08002B2CF9AE}" pid="11" name="TaxKeyword">
    <vt:lpwstr>41;#Microsoft Worldwide Partner Conference 2016|0a89c471-82c0-40f8-bf67-270c49a34703</vt:lpwstr>
  </property>
  <property fmtid="{D5CDD505-2E9C-101B-9397-08002B2CF9AE}" pid="12" name="Audience1">
    <vt:lpwstr/>
  </property>
  <property fmtid="{D5CDD505-2E9C-101B-9397-08002B2CF9AE}" pid="13" name="Event Name">
    <vt:lpwstr>42;#Microsoft Worldwide Partner Conference|9b43908d-986c-478f-b248-1afc2bb4f235</vt:lpwstr>
  </property>
</Properties>
</file>